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0" r:id="rId1"/>
  </p:sldMasterIdLst>
  <p:sldIdLst>
    <p:sldId id="256" r:id="rId2"/>
    <p:sldId id="257" r:id="rId3"/>
    <p:sldId id="258" r:id="rId4"/>
    <p:sldId id="265" r:id="rId5"/>
    <p:sldId id="266" r:id="rId6"/>
    <p:sldId id="262" r:id="rId7"/>
    <p:sldId id="267" r:id="rId8"/>
    <p:sldId id="259" r:id="rId9"/>
    <p:sldId id="260" r:id="rId10"/>
    <p:sldId id="268" r:id="rId11"/>
    <p:sldId id="261" r:id="rId12"/>
    <p:sldId id="269" r:id="rId13"/>
    <p:sldId id="270" r:id="rId14"/>
    <p:sldId id="263" r:id="rId15"/>
    <p:sldId id="26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onent" initials="JV" lastIdx="1" clrIdx="0">
    <p:extLst>
      <p:ext uri="{19B8F6BF-5375-455C-9EA6-DF929625EA0E}">
        <p15:presenceInfo xmlns:p15="http://schemas.microsoft.com/office/powerpoint/2012/main" userId="opon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Závažnost vybraných globálních problémů (2002-2016)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'List1 (2)'!$B$3</c:f>
              <c:strCache>
                <c:ptCount val="1"/>
                <c:pt idx="0">
                  <c:v>Hromadění opdadů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'List1 (2)'!$C$2:$M$2</c:f>
              <c:numCache>
                <c:formatCode>General</c:formatCode>
                <c:ptCount val="11"/>
                <c:pt idx="0">
                  <c:v>2002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'List1 (2)'!$C$3:$M$3</c:f>
              <c:numCache>
                <c:formatCode>General</c:formatCode>
                <c:ptCount val="11"/>
                <c:pt idx="0">
                  <c:v>92</c:v>
                </c:pt>
                <c:pt idx="1">
                  <c:v>94</c:v>
                </c:pt>
                <c:pt idx="2">
                  <c:v>95</c:v>
                </c:pt>
                <c:pt idx="3">
                  <c:v>94</c:v>
                </c:pt>
                <c:pt idx="4">
                  <c:v>95</c:v>
                </c:pt>
                <c:pt idx="5">
                  <c:v>92</c:v>
                </c:pt>
                <c:pt idx="6">
                  <c:v>93</c:v>
                </c:pt>
                <c:pt idx="7">
                  <c:v>93</c:v>
                </c:pt>
                <c:pt idx="8">
                  <c:v>92</c:v>
                </c:pt>
                <c:pt idx="9">
                  <c:v>93</c:v>
                </c:pt>
                <c:pt idx="10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50-42F9-96BD-81224185DD79}"/>
            </c:ext>
          </c:extLst>
        </c:ser>
        <c:ser>
          <c:idx val="1"/>
          <c:order val="1"/>
          <c:tx>
            <c:strRef>
              <c:f>'List1 (2)'!$B$4</c:f>
              <c:strCache>
                <c:ptCount val="1"/>
                <c:pt idx="0">
                  <c:v>Znečišťování zdrojů pitné vody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'List1 (2)'!$C$2:$M$2</c:f>
              <c:numCache>
                <c:formatCode>General</c:formatCode>
                <c:ptCount val="11"/>
                <c:pt idx="0">
                  <c:v>2002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'List1 (2)'!$C$4:$M$4</c:f>
              <c:numCache>
                <c:formatCode>General</c:formatCode>
                <c:ptCount val="11"/>
                <c:pt idx="0">
                  <c:v>92</c:v>
                </c:pt>
                <c:pt idx="1">
                  <c:v>95</c:v>
                </c:pt>
                <c:pt idx="2">
                  <c:v>94</c:v>
                </c:pt>
                <c:pt idx="3">
                  <c:v>95</c:v>
                </c:pt>
                <c:pt idx="4">
                  <c:v>95</c:v>
                </c:pt>
                <c:pt idx="5">
                  <c:v>93</c:v>
                </c:pt>
                <c:pt idx="6">
                  <c:v>91</c:v>
                </c:pt>
                <c:pt idx="7">
                  <c:v>93</c:v>
                </c:pt>
                <c:pt idx="8">
                  <c:v>91</c:v>
                </c:pt>
                <c:pt idx="9">
                  <c:v>92</c:v>
                </c:pt>
                <c:pt idx="10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50-42F9-96BD-81224185DD79}"/>
            </c:ext>
          </c:extLst>
        </c:ser>
        <c:ser>
          <c:idx val="2"/>
          <c:order val="2"/>
          <c:tx>
            <c:strRef>
              <c:f>'List1 (2)'!$B$5</c:f>
              <c:strCache>
                <c:ptCount val="1"/>
                <c:pt idx="0">
                  <c:v>Nedostatek pitné vody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'List1 (2)'!$C$2:$M$2</c:f>
              <c:numCache>
                <c:formatCode>General</c:formatCode>
                <c:ptCount val="11"/>
                <c:pt idx="0">
                  <c:v>2002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'List1 (2)'!$C$5:$M$5</c:f>
              <c:numCache>
                <c:formatCode>General</c:formatCode>
                <c:ptCount val="11"/>
                <c:pt idx="0">
                  <c:v>89</c:v>
                </c:pt>
                <c:pt idx="1">
                  <c:v>90</c:v>
                </c:pt>
                <c:pt idx="2">
                  <c:v>90</c:v>
                </c:pt>
                <c:pt idx="3">
                  <c:v>91</c:v>
                </c:pt>
                <c:pt idx="4">
                  <c:v>90</c:v>
                </c:pt>
                <c:pt idx="5">
                  <c:v>90</c:v>
                </c:pt>
                <c:pt idx="6">
                  <c:v>85</c:v>
                </c:pt>
                <c:pt idx="7">
                  <c:v>88</c:v>
                </c:pt>
                <c:pt idx="8">
                  <c:v>86</c:v>
                </c:pt>
                <c:pt idx="9">
                  <c:v>88</c:v>
                </c:pt>
                <c:pt idx="10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50-42F9-96BD-81224185DD79}"/>
            </c:ext>
          </c:extLst>
        </c:ser>
        <c:ser>
          <c:idx val="3"/>
          <c:order val="3"/>
          <c:tx>
            <c:strRef>
              <c:f>'List1 (2)'!$B$6</c:f>
              <c:strCache>
                <c:ptCount val="1"/>
                <c:pt idx="0">
                  <c:v>Úbytek deštných pralesů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'List1 (2)'!$C$2:$M$2</c:f>
              <c:numCache>
                <c:formatCode>General</c:formatCode>
                <c:ptCount val="11"/>
                <c:pt idx="0">
                  <c:v>2002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'List1 (2)'!$C$6:$M$6</c:f>
              <c:numCache>
                <c:formatCode>General</c:formatCode>
                <c:ptCount val="11"/>
                <c:pt idx="0">
                  <c:v>81</c:v>
                </c:pt>
                <c:pt idx="1">
                  <c:v>86</c:v>
                </c:pt>
                <c:pt idx="2">
                  <c:v>86</c:v>
                </c:pt>
                <c:pt idx="3">
                  <c:v>89</c:v>
                </c:pt>
                <c:pt idx="4">
                  <c:v>89</c:v>
                </c:pt>
                <c:pt idx="5">
                  <c:v>85</c:v>
                </c:pt>
                <c:pt idx="6">
                  <c:v>83</c:v>
                </c:pt>
                <c:pt idx="7">
                  <c:v>88</c:v>
                </c:pt>
                <c:pt idx="8">
                  <c:v>85</c:v>
                </c:pt>
                <c:pt idx="9">
                  <c:v>87</c:v>
                </c:pt>
                <c:pt idx="10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50-42F9-96BD-81224185DD79}"/>
            </c:ext>
          </c:extLst>
        </c:ser>
        <c:ser>
          <c:idx val="4"/>
          <c:order val="4"/>
          <c:tx>
            <c:strRef>
              <c:f>'List1 (2)'!$B$7</c:f>
              <c:strCache>
                <c:ptCount val="1"/>
                <c:pt idx="0">
                  <c:v>Globální oteplování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'List1 (2)'!$C$2:$M$2</c:f>
              <c:numCache>
                <c:formatCode>General</c:formatCode>
                <c:ptCount val="11"/>
                <c:pt idx="0">
                  <c:v>2002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'List1 (2)'!$C$7:$M$7</c:f>
              <c:numCache>
                <c:formatCode>General</c:formatCode>
                <c:ptCount val="11"/>
                <c:pt idx="0">
                  <c:v>75</c:v>
                </c:pt>
                <c:pt idx="1">
                  <c:v>84</c:v>
                </c:pt>
                <c:pt idx="2">
                  <c:v>84</c:v>
                </c:pt>
                <c:pt idx="3">
                  <c:v>75</c:v>
                </c:pt>
                <c:pt idx="4">
                  <c:v>76</c:v>
                </c:pt>
                <c:pt idx="5">
                  <c:v>64</c:v>
                </c:pt>
                <c:pt idx="6">
                  <c:v>64</c:v>
                </c:pt>
                <c:pt idx="7">
                  <c:v>61</c:v>
                </c:pt>
                <c:pt idx="8">
                  <c:v>67</c:v>
                </c:pt>
                <c:pt idx="9">
                  <c:v>73</c:v>
                </c:pt>
                <c:pt idx="10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50-42F9-96BD-81224185DD79}"/>
            </c:ext>
          </c:extLst>
        </c:ser>
        <c:ser>
          <c:idx val="5"/>
          <c:order val="5"/>
          <c:tx>
            <c:strRef>
              <c:f>'List1 (2)'!$B$8</c:f>
              <c:strCache>
                <c:ptCount val="1"/>
                <c:pt idx="0">
                  <c:v>Provoz jaderných elektráren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'List1 (2)'!$C$2:$M$2</c:f>
              <c:numCache>
                <c:formatCode>General</c:formatCode>
                <c:ptCount val="11"/>
                <c:pt idx="0">
                  <c:v>2002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'List1 (2)'!$C$8:$M$8</c:f>
              <c:numCache>
                <c:formatCode>General</c:formatCode>
                <c:ptCount val="11"/>
                <c:pt idx="0">
                  <c:v>47</c:v>
                </c:pt>
                <c:pt idx="1">
                  <c:v>53</c:v>
                </c:pt>
                <c:pt idx="2">
                  <c:v>47</c:v>
                </c:pt>
                <c:pt idx="3">
                  <c:v>43</c:v>
                </c:pt>
                <c:pt idx="4">
                  <c:v>45</c:v>
                </c:pt>
                <c:pt idx="5">
                  <c:v>47</c:v>
                </c:pt>
                <c:pt idx="6">
                  <c:v>60</c:v>
                </c:pt>
                <c:pt idx="7">
                  <c:v>48</c:v>
                </c:pt>
                <c:pt idx="8">
                  <c:v>50</c:v>
                </c:pt>
                <c:pt idx="9">
                  <c:v>53</c:v>
                </c:pt>
                <c:pt idx="1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50-42F9-96BD-81224185D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734480"/>
        <c:axId val="315741696"/>
      </c:lineChart>
      <c:catAx>
        <c:axId val="3157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5741696"/>
        <c:crosses val="autoZero"/>
        <c:auto val="1"/>
        <c:lblAlgn val="ctr"/>
        <c:lblOffset val="100"/>
        <c:noMultiLvlLbl val="0"/>
      </c:catAx>
      <c:valAx>
        <c:axId val="31574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573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Výroba elektřiny ČR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4-4CFE-B9E9-671E9DEF652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04-4CFE-B9E9-671E9DEF652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04-4CFE-B9E9-671E9DEF652C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04-4CFE-B9E9-671E9DEF65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04-4CFE-B9E9-671E9DEF652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04-4CFE-B9E9-671E9DEF652C}"/>
              </c:ext>
            </c:extLst>
          </c:dPt>
          <c:dLbls>
            <c:dLbl>
              <c:idx val="0"/>
              <c:layout>
                <c:manualLayout>
                  <c:x val="-0.25077955241599192"/>
                  <c:y val="-4.0623338036833843E-2"/>
                </c:manualLayout>
              </c:layout>
              <c:tx>
                <c:rich>
                  <a:bodyPr/>
                  <a:lstStyle/>
                  <a:p>
                    <a:fld id="{2558738C-5D55-4E99-8AF3-EB819B94651F}" type="CATEGORYNAME">
                      <a:rPr lang="en-US" sz="1050"/>
                      <a:pPr/>
                      <a:t>[NÁZEV KATEGORIE]</a:t>
                    </a:fld>
                    <a:r>
                      <a:rPr lang="en-US" sz="1050" baseline="0" dirty="0"/>
                      <a:t>
</a:t>
                    </a:r>
                    <a:fld id="{5B3DFB17-9ECA-44BD-B13F-8D854144DA92}" type="PERCENTAGE">
                      <a:rPr lang="en-US" sz="1050" baseline="0"/>
                      <a:pPr/>
                      <a:t>[PROCENTO]</a:t>
                    </a:fld>
                    <a:endParaRPr lang="en-US" sz="105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04-4CFE-B9E9-671E9DEF652C}"/>
                </c:ext>
              </c:extLst>
            </c:dLbl>
            <c:dLbl>
              <c:idx val="1"/>
              <c:layout>
                <c:manualLayout>
                  <c:x val="0.20898050820104774"/>
                  <c:y val="-0.10246700075416032"/>
                </c:manualLayout>
              </c:layout>
              <c:tx>
                <c:rich>
                  <a:bodyPr/>
                  <a:lstStyle/>
                  <a:p>
                    <a:fld id="{17B3C6F6-BFA3-43DC-AD08-F6BD8BD5FD6A}" type="CATEGORYNAME">
                      <a:rPr lang="en-US" sz="1050"/>
                      <a:pPr/>
                      <a:t>[NÁZEV KATEGORIE]</a:t>
                    </a:fld>
                    <a:r>
                      <a:rPr lang="en-US" sz="1050" baseline="0" dirty="0"/>
                      <a:t>
</a:t>
                    </a:r>
                    <a:fld id="{5B0D36AC-5078-4596-9068-9880C8E78632}" type="PERCENTAGE">
                      <a:rPr lang="en-US" sz="1050" baseline="0"/>
                      <a:pPr/>
                      <a:t>[PROCENTO]</a:t>
                    </a:fld>
                    <a:endParaRPr lang="en-US" sz="105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04-4CFE-B9E9-671E9DEF65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List4!$C$3:$C$8</c:f>
              <c:strCache>
                <c:ptCount val="6"/>
                <c:pt idx="0">
                  <c:v>Uhelné</c:v>
                </c:pt>
                <c:pt idx="1">
                  <c:v>Jaderné</c:v>
                </c:pt>
                <c:pt idx="2">
                  <c:v>Plynové</c:v>
                </c:pt>
                <c:pt idx="3">
                  <c:v>Vodní</c:v>
                </c:pt>
                <c:pt idx="4">
                  <c:v>Větrné</c:v>
                </c:pt>
                <c:pt idx="5">
                  <c:v>FVE</c:v>
                </c:pt>
              </c:strCache>
            </c:strRef>
          </c:cat>
          <c:val>
            <c:numRef>
              <c:f>List4!$D$3:$D$8</c:f>
              <c:numCache>
                <c:formatCode>General</c:formatCode>
                <c:ptCount val="6"/>
                <c:pt idx="0">
                  <c:v>40614.199999999997</c:v>
                </c:pt>
                <c:pt idx="1">
                  <c:v>25337.9</c:v>
                </c:pt>
                <c:pt idx="2">
                  <c:v>6083.7</c:v>
                </c:pt>
                <c:pt idx="3">
                  <c:v>3038</c:v>
                </c:pt>
                <c:pt idx="4">
                  <c:v>563.5</c:v>
                </c:pt>
                <c:pt idx="5">
                  <c:v>2244.1999999999998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04-4CFE-B9E9-671E9DEF652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Výroba elektřiny ČR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A1-48B2-969B-7E2EE4EDCB96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1-48B2-969B-7E2EE4EDCB9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A1-48B2-969B-7E2EE4EDCB96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A1-48B2-969B-7E2EE4EDCB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A1-48B2-969B-7E2EE4EDCB9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A1-48B2-969B-7E2EE4EDCB96}"/>
              </c:ext>
            </c:extLst>
          </c:dPt>
          <c:dLbls>
            <c:dLbl>
              <c:idx val="0"/>
              <c:layout>
                <c:manualLayout>
                  <c:x val="-0.25077955241599192"/>
                  <c:y val="-4.0623338036833843E-2"/>
                </c:manualLayout>
              </c:layout>
              <c:tx>
                <c:rich>
                  <a:bodyPr/>
                  <a:lstStyle/>
                  <a:p>
                    <a:fld id="{2558738C-5D55-4E99-8AF3-EB819B94651F}" type="CATEGORYNAME">
                      <a:rPr lang="en-US" sz="1050"/>
                      <a:pPr/>
                      <a:t>[NÁZEV KATEGORIE]</a:t>
                    </a:fld>
                    <a:r>
                      <a:rPr lang="en-US" sz="1050" baseline="0" dirty="0"/>
                      <a:t>
</a:t>
                    </a:r>
                    <a:fld id="{5B3DFB17-9ECA-44BD-B13F-8D854144DA92}" type="PERCENTAGE">
                      <a:rPr lang="en-US" sz="1050" baseline="0"/>
                      <a:pPr/>
                      <a:t>[PROCENTO]</a:t>
                    </a:fld>
                    <a:endParaRPr lang="en-US" sz="105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A1-48B2-969B-7E2EE4EDCB96}"/>
                </c:ext>
              </c:extLst>
            </c:dLbl>
            <c:dLbl>
              <c:idx val="1"/>
              <c:layout>
                <c:manualLayout>
                  <c:x val="0.20898050820104774"/>
                  <c:y val="-0.10246700075416032"/>
                </c:manualLayout>
              </c:layout>
              <c:tx>
                <c:rich>
                  <a:bodyPr/>
                  <a:lstStyle/>
                  <a:p>
                    <a:fld id="{17B3C6F6-BFA3-43DC-AD08-F6BD8BD5FD6A}" type="CATEGORYNAME">
                      <a:rPr lang="en-US" sz="1050"/>
                      <a:pPr/>
                      <a:t>[NÁZEV KATEGORIE]</a:t>
                    </a:fld>
                    <a:r>
                      <a:rPr lang="en-US" sz="1050" baseline="0" dirty="0"/>
                      <a:t>
</a:t>
                    </a:r>
                    <a:fld id="{5B0D36AC-5078-4596-9068-9880C8E78632}" type="PERCENTAGE">
                      <a:rPr lang="en-US" sz="1050" baseline="0"/>
                      <a:pPr/>
                      <a:t>[PROCENTO]</a:t>
                    </a:fld>
                    <a:endParaRPr lang="en-US" sz="105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A1-48B2-969B-7E2EE4EDC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List4!$C$3:$C$8</c:f>
              <c:strCache>
                <c:ptCount val="6"/>
                <c:pt idx="0">
                  <c:v>Uhelné</c:v>
                </c:pt>
                <c:pt idx="1">
                  <c:v>Jaderné</c:v>
                </c:pt>
                <c:pt idx="2">
                  <c:v>Plynové</c:v>
                </c:pt>
                <c:pt idx="3">
                  <c:v>Vodní</c:v>
                </c:pt>
                <c:pt idx="4">
                  <c:v>Větrné</c:v>
                </c:pt>
                <c:pt idx="5">
                  <c:v>FVE</c:v>
                </c:pt>
              </c:strCache>
            </c:strRef>
          </c:cat>
          <c:val>
            <c:numRef>
              <c:f>List4!$D$3:$D$8</c:f>
              <c:numCache>
                <c:formatCode>General</c:formatCode>
                <c:ptCount val="6"/>
                <c:pt idx="0">
                  <c:v>40614.199999999997</c:v>
                </c:pt>
                <c:pt idx="1">
                  <c:v>25337.9</c:v>
                </c:pt>
                <c:pt idx="2">
                  <c:v>6083.7</c:v>
                </c:pt>
                <c:pt idx="3">
                  <c:v>3038</c:v>
                </c:pt>
                <c:pt idx="4">
                  <c:v>563.5</c:v>
                </c:pt>
                <c:pt idx="5">
                  <c:v>2244.1999999999998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A1-48B2-969B-7E2EE4EDCB9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7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71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15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9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20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99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53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6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7B7762-BBF3-403C-A8C0-5A961A0EAD1E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FCF3A6-ED28-496E-914F-ED7C5738311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ology.org/nase-spolecna-pritomnost-2017" TargetMode="External"/><Relationship Id="rId2" Type="http://schemas.openxmlformats.org/officeDocument/2006/relationships/hyperlink" Target="mailto:jvavra@ef.jcu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ef.jcu.cz/o-fakulte/katedry/katedra-regionalniho-managementu/osoba/2444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45889"/>
            <a:ext cx="10058400" cy="2572077"/>
          </a:xfrm>
        </p:spPr>
        <p:txBody>
          <a:bodyPr>
            <a:normAutofit/>
          </a:bodyPr>
          <a:lstStyle/>
          <a:p>
            <a:r>
              <a:rPr lang="cs-CZ" sz="6000" b="1" dirty="0"/>
              <a:t>Percepce změn klimatu a energetiky v Česku – současné sociologické výzkumy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5629" cy="174923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Jan Vávra, Miloslav Lapka, Eva Cudlínová</a:t>
            </a:r>
          </a:p>
          <a:p>
            <a:r>
              <a:rPr lang="cs-CZ" dirty="0" smtClean="0"/>
              <a:t>Ekonomická fakulta Jihočeské univerzity</a:t>
            </a:r>
          </a:p>
          <a:p>
            <a:endParaRPr lang="cs-CZ" dirty="0"/>
          </a:p>
          <a:p>
            <a:r>
              <a:rPr lang="cs-CZ" dirty="0" smtClean="0"/>
              <a:t>Naše společná přítomnost: Energie, ekonomika, </a:t>
            </a:r>
            <a:r>
              <a:rPr lang="cs-CZ" dirty="0" err="1" smtClean="0"/>
              <a:t>environment</a:t>
            </a:r>
            <a:r>
              <a:rPr lang="cs-CZ" dirty="0" smtClean="0"/>
              <a:t> a etika</a:t>
            </a:r>
          </a:p>
          <a:p>
            <a:r>
              <a:rPr lang="cs-CZ" dirty="0" smtClean="0"/>
              <a:t>České Budějovice 30. 3.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9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Jaderná energie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76549"/>
            <a:ext cx="7840169" cy="2457793"/>
          </a:xfrm>
        </p:spPr>
      </p:pic>
      <p:sp>
        <p:nvSpPr>
          <p:cNvPr id="5" name="TextovéPole 4"/>
          <p:cNvSpPr txBox="1"/>
          <p:nvPr/>
        </p:nvSpPr>
        <p:spPr>
          <a:xfrm>
            <a:off x="7074295" y="3972732"/>
            <a:ext cx="1863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Červenka, </a:t>
            </a:r>
            <a:r>
              <a:rPr lang="cs-CZ" sz="1100" dirty="0" err="1" smtClean="0"/>
              <a:t>Ďurďovič</a:t>
            </a:r>
            <a:r>
              <a:rPr lang="cs-CZ" sz="1100" dirty="0" smtClean="0"/>
              <a:t> (2016)</a:t>
            </a:r>
            <a:endParaRPr lang="cs-CZ" sz="1100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83" y="2524366"/>
            <a:ext cx="6649378" cy="34199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81183" y="5944318"/>
            <a:ext cx="5663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Červenka (CVVM, 2016), N = cca 1000, ČR.</a:t>
            </a:r>
            <a:endParaRPr lang="cs-CZ" sz="11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30" y="286603"/>
            <a:ext cx="2656658" cy="144961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flipH="1">
            <a:off x="7190776" y="6582494"/>
            <a:ext cx="5001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http://i.idnes.cz/10/023/gal/FIH3156d3_newete.jpg</a:t>
            </a:r>
          </a:p>
        </p:txBody>
      </p:sp>
    </p:spTree>
    <p:extLst>
      <p:ext uri="{BB962C8B-B14F-4D97-AF65-F5344CB8AC3E}">
        <p14:creationId xmlns:p14="http://schemas.microsoft.com/office/powerpoint/2010/main" val="687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Obnovitelné zdroje energie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97280" y="4413214"/>
            <a:ext cx="506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Červenka, </a:t>
            </a:r>
            <a:r>
              <a:rPr lang="cs-CZ" sz="1200" dirty="0" err="1" smtClean="0"/>
              <a:t>Ďurďovič</a:t>
            </a:r>
            <a:r>
              <a:rPr lang="cs-CZ" sz="1200" dirty="0" smtClean="0"/>
              <a:t> (CVVM, 2016). N = 1015, ČR.</a:t>
            </a:r>
            <a:endParaRPr lang="cs-CZ" sz="1200" dirty="0"/>
          </a:p>
        </p:txBody>
      </p:sp>
      <p:pic>
        <p:nvPicPr>
          <p:cNvPr id="8" name="Zástupný symbol pro obsah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93" y="1835736"/>
            <a:ext cx="3724795" cy="318179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53447" y="4848253"/>
            <a:ext cx="35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IPSOS (2016). N = 700, ČR.</a:t>
            </a:r>
            <a:endParaRPr lang="cs-CZ" sz="1600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6" y="1837598"/>
            <a:ext cx="7716327" cy="2629267"/>
          </a:xfr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13" y="2930392"/>
            <a:ext cx="8869957" cy="294557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87291" y="5532105"/>
            <a:ext cx="506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Červenka, </a:t>
            </a:r>
            <a:r>
              <a:rPr lang="cs-CZ" sz="1200" dirty="0" err="1" smtClean="0"/>
              <a:t>Ďurďovič</a:t>
            </a:r>
            <a:r>
              <a:rPr lang="cs-CZ" sz="1200" dirty="0" smtClean="0"/>
              <a:t> (2016)</a:t>
            </a:r>
            <a:endParaRPr lang="cs-CZ" sz="12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299" y="346038"/>
            <a:ext cx="2082867" cy="139132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596527" y="6587058"/>
            <a:ext cx="4615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https://www.ekobonus.cz/files/images/vetrna_energie/04_vitr.jpg</a:t>
            </a:r>
          </a:p>
        </p:txBody>
      </p:sp>
    </p:spTree>
    <p:extLst>
      <p:ext uri="{BB962C8B-B14F-4D97-AF65-F5344CB8AC3E}">
        <p14:creationId xmlns:p14="http://schemas.microsoft.com/office/powerpoint/2010/main" val="39488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Obnovitelné zdroje energie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84663" y="4872446"/>
            <a:ext cx="60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37" y="1875318"/>
            <a:ext cx="8607651" cy="38592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56754" y="5833285"/>
            <a:ext cx="35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IPSOS (2016). N = 700, ČR.</a:t>
            </a:r>
            <a:endParaRPr lang="cs-CZ" sz="1600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30" y="286603"/>
            <a:ext cx="2167807" cy="1450757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074" y="1797568"/>
            <a:ext cx="5508035" cy="476370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965268" y="6273416"/>
            <a:ext cx="3161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Škála 1 (velmi motivují) až 5 (velmi odrazují).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 flipH="1">
            <a:off x="2984674" y="6564994"/>
            <a:ext cx="5558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Výzkum GILDED, sběr dat 2011. N = cca 270, JČ kraj.</a:t>
            </a:r>
            <a:endParaRPr lang="cs-CZ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815222" y="6561274"/>
            <a:ext cx="5376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http://www.iqenergy.cz/data/2015/12/08/14/dotovana-fotovoltaika.jpg</a:t>
            </a:r>
          </a:p>
        </p:txBody>
      </p:sp>
    </p:spTree>
    <p:extLst>
      <p:ext uri="{BB962C8B-B14F-4D97-AF65-F5344CB8AC3E}">
        <p14:creationId xmlns:p14="http://schemas.microsoft.com/office/powerpoint/2010/main" val="34689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 elektřiny v </a:t>
            </a:r>
            <a:r>
              <a:rPr lang="cs-CZ" dirty="0" smtClean="0"/>
              <a:t>ČR za 20 let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1930855"/>
            <a:ext cx="6829949" cy="2706460"/>
          </a:xfrm>
        </p:spPr>
      </p:pic>
      <p:sp>
        <p:nvSpPr>
          <p:cNvPr id="5" name="TextovéPole 4"/>
          <p:cNvSpPr txBox="1"/>
          <p:nvPr/>
        </p:nvSpPr>
        <p:spPr>
          <a:xfrm>
            <a:off x="1058091" y="4676921"/>
            <a:ext cx="5068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Červenka, </a:t>
            </a:r>
            <a:r>
              <a:rPr lang="cs-CZ" sz="1400" dirty="0" err="1" smtClean="0"/>
              <a:t>Ďurďovič</a:t>
            </a:r>
            <a:r>
              <a:rPr lang="cs-CZ" sz="1400" dirty="0" smtClean="0"/>
              <a:t> (CVVM, 2016). N = 1015, ČR.</a:t>
            </a:r>
            <a:endParaRPr lang="cs-CZ" sz="14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099772"/>
              </p:ext>
            </p:extLst>
          </p:nvPr>
        </p:nvGraphicFramePr>
        <p:xfrm>
          <a:off x="7589520" y="1930855"/>
          <a:ext cx="4349932" cy="395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268789" y="5575392"/>
            <a:ext cx="3670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Dle dat ERÚ (2016).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105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Dostačují technická řešení?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7432766" cy="442443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Preference řešení změny klimatu (pořadí). (Lapka, Vávra 2011)</a:t>
            </a:r>
          </a:p>
          <a:p>
            <a:pPr lvl="2"/>
            <a:r>
              <a:rPr lang="cs-CZ" dirty="0" smtClean="0"/>
              <a:t>Energetická účinnost</a:t>
            </a:r>
          </a:p>
          <a:p>
            <a:pPr lvl="2"/>
            <a:r>
              <a:rPr lang="cs-CZ" dirty="0" smtClean="0"/>
              <a:t>Obnovitelné zdroje energie</a:t>
            </a:r>
          </a:p>
          <a:p>
            <a:pPr lvl="2"/>
            <a:r>
              <a:rPr lang="cs-CZ" dirty="0" smtClean="0"/>
              <a:t>Změna životního stylu</a:t>
            </a:r>
          </a:p>
          <a:p>
            <a:pPr lvl="2"/>
            <a:r>
              <a:rPr lang="cs-CZ" dirty="0" smtClean="0"/>
              <a:t>Jaderná energie</a:t>
            </a:r>
          </a:p>
          <a:p>
            <a:r>
              <a:rPr lang="cs-CZ" dirty="0"/>
              <a:t>Co považuje česká veřejnost za klíčové pro řešení změn klimatu (pořadí)? (</a:t>
            </a:r>
            <a:r>
              <a:rPr lang="cs-CZ" dirty="0" err="1"/>
              <a:t>Krajhanzl</a:t>
            </a:r>
            <a:r>
              <a:rPr lang="cs-CZ" dirty="0"/>
              <a:t> et al. 2015)</a:t>
            </a:r>
          </a:p>
          <a:p>
            <a:pPr lvl="2"/>
            <a:r>
              <a:rPr lang="cs-CZ" dirty="0"/>
              <a:t>Změna životního stylu většiny společnosti</a:t>
            </a:r>
          </a:p>
          <a:p>
            <a:pPr lvl="2"/>
            <a:r>
              <a:rPr lang="cs-CZ" dirty="0"/>
              <a:t>Změna celého současného ekonomického systému</a:t>
            </a:r>
          </a:p>
          <a:p>
            <a:pPr lvl="2"/>
            <a:r>
              <a:rPr lang="cs-CZ" dirty="0"/>
              <a:t>Změna přístupu politiků</a:t>
            </a:r>
          </a:p>
          <a:p>
            <a:pPr lvl="2"/>
            <a:r>
              <a:rPr lang="cs-CZ" dirty="0"/>
              <a:t>Technické </a:t>
            </a:r>
            <a:r>
              <a:rPr lang="cs-CZ" dirty="0" smtClean="0"/>
              <a:t>novinky</a:t>
            </a:r>
          </a:p>
          <a:p>
            <a:r>
              <a:rPr lang="cs-CZ" dirty="0" smtClean="0"/>
              <a:t>Co je nejdůležitější při zmírňování změn klimatu? (</a:t>
            </a:r>
            <a:r>
              <a:rPr lang="cs-CZ" dirty="0" err="1" smtClean="0"/>
              <a:t>Eurobarometer</a:t>
            </a:r>
            <a:r>
              <a:rPr lang="cs-CZ" dirty="0"/>
              <a:t> </a:t>
            </a:r>
            <a:r>
              <a:rPr lang="cs-CZ" dirty="0" smtClean="0"/>
              <a:t>341, 2010)</a:t>
            </a:r>
          </a:p>
          <a:p>
            <a:pPr lvl="2"/>
            <a:r>
              <a:rPr lang="cs-CZ" dirty="0" smtClean="0"/>
              <a:t>Přehodnotit způsob života, i kdyby to znamenalo nižší hospodářský růst – 58 %</a:t>
            </a:r>
          </a:p>
          <a:p>
            <a:pPr lvl="2"/>
            <a:r>
              <a:rPr lang="cs-CZ" dirty="0" smtClean="0"/>
              <a:t>Technologie je řešením bez změny způsobu života a dopadu na růst – 36 %</a:t>
            </a:r>
          </a:p>
          <a:p>
            <a:pPr lvl="2"/>
            <a:r>
              <a:rPr lang="cs-CZ" dirty="0" smtClean="0"/>
              <a:t>Nevím – 6 %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933487" y="4151753"/>
            <a:ext cx="604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Fischer et al. (2012). </a:t>
            </a:r>
            <a:endParaRPr lang="cs-CZ" sz="1200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87" y="1914527"/>
            <a:ext cx="4058216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Jan Vávra, Ph.D.</a:t>
            </a:r>
          </a:p>
          <a:p>
            <a:r>
              <a:rPr lang="cs-CZ" dirty="0" smtClean="0"/>
              <a:t>Katedra regionálního managementu </a:t>
            </a:r>
          </a:p>
          <a:p>
            <a:r>
              <a:rPr lang="cs-CZ" dirty="0" smtClean="0"/>
              <a:t>Ekonomická fakulta Jihočeské univerzity</a:t>
            </a:r>
          </a:p>
          <a:p>
            <a:endParaRPr lang="cs-CZ" sz="1200" dirty="0"/>
          </a:p>
          <a:p>
            <a:r>
              <a:rPr lang="cs-CZ" dirty="0" smtClean="0">
                <a:hlinkClick r:id="rId2"/>
              </a:rPr>
              <a:t>jvavra@ef.jcu.cz</a:t>
            </a:r>
            <a:endParaRPr lang="cs-CZ" dirty="0" smtClean="0"/>
          </a:p>
          <a:p>
            <a:endParaRPr lang="cs-CZ" dirty="0"/>
          </a:p>
          <a:p>
            <a:endParaRPr lang="cs-CZ" dirty="0" smtClean="0">
              <a:hlinkClick r:id="rId3"/>
            </a:endParaRPr>
          </a:p>
          <a:p>
            <a:endParaRPr lang="cs-CZ" sz="1800" dirty="0" smtClean="0">
              <a:hlinkClick r:id="rId3"/>
            </a:endParaRPr>
          </a:p>
          <a:p>
            <a:endParaRPr lang="cs-CZ" sz="1800" dirty="0" smtClean="0">
              <a:hlinkClick r:id="rId3"/>
            </a:endParaRPr>
          </a:p>
          <a:p>
            <a:r>
              <a:rPr lang="cs-CZ" sz="1800" dirty="0" smtClean="0">
                <a:hlinkClick r:id="rId3"/>
              </a:rPr>
              <a:t>http</a:t>
            </a:r>
            <a:r>
              <a:rPr lang="cs-CZ" sz="1800" dirty="0">
                <a:hlinkClick r:id="rId3"/>
              </a:rPr>
              <a:t>://</a:t>
            </a:r>
            <a:r>
              <a:rPr lang="cs-CZ" sz="1800" dirty="0" smtClean="0">
                <a:hlinkClick r:id="rId3"/>
              </a:rPr>
              <a:t>www.ecoology.org/nase-spolecna-pritomnost-2017</a:t>
            </a:r>
            <a:endParaRPr lang="cs-CZ" sz="1800" dirty="0" smtClean="0"/>
          </a:p>
          <a:p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www.ef.jcu.cz/o-fakulte/katedry/katedra-regionalniho-managementu/osoba/24446</a:t>
            </a:r>
            <a:r>
              <a:rPr lang="cs-CZ" sz="1800" dirty="0" smtClean="0"/>
              <a:t> 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014168"/>
            <a:ext cx="4598125" cy="8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7903029" cy="4424437"/>
          </a:xfrm>
        </p:spPr>
        <p:txBody>
          <a:bodyPr/>
          <a:lstStyle/>
          <a:p>
            <a:r>
              <a:rPr lang="cs-CZ" dirty="0" smtClean="0"/>
              <a:t>Sociologický rámec případových studií prezentovaných na této konferenci.</a:t>
            </a:r>
          </a:p>
          <a:p>
            <a:endParaRPr lang="cs-CZ" dirty="0" smtClean="0"/>
          </a:p>
          <a:p>
            <a:r>
              <a:rPr lang="cs-CZ" dirty="0" smtClean="0"/>
              <a:t>Jak vnímá česká veřejnost změny klimatu, jejich dopady a vybrané aspekty výroby energie.</a:t>
            </a:r>
          </a:p>
          <a:p>
            <a:endParaRPr lang="cs-CZ" dirty="0"/>
          </a:p>
          <a:p>
            <a:r>
              <a:rPr lang="cs-CZ" dirty="0" smtClean="0"/>
              <a:t>Výzkumy </a:t>
            </a:r>
            <a:r>
              <a:rPr lang="cs-CZ" dirty="0" smtClean="0"/>
              <a:t>veřejného mínění a studie z let </a:t>
            </a:r>
            <a:r>
              <a:rPr lang="cs-CZ" dirty="0" smtClean="0"/>
              <a:t>2002–2015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Mezinárodní srovnání: Česko jako mírně skeptická země</a:t>
            </a:r>
          </a:p>
          <a:p>
            <a:pPr lvl="1"/>
            <a:r>
              <a:rPr lang="cs-CZ" dirty="0" smtClean="0"/>
              <a:t>Změna klimatu patří mezi 3 nejzávažnější problémy pro 38 % občanů; průměr EU 50 %; max. Švédsko 81 %; min. Estonsko 28 % (</a:t>
            </a:r>
            <a:r>
              <a:rPr lang="cs-CZ" dirty="0" err="1" smtClean="0"/>
              <a:t>Eurobarometer</a:t>
            </a:r>
            <a:r>
              <a:rPr lang="cs-CZ" dirty="0" smtClean="0"/>
              <a:t> 409, 2014).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78" y="2038588"/>
            <a:ext cx="2896270" cy="40525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92240" y="6571397"/>
            <a:ext cx="569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http://www.guy-sports.com/humor/pictures/picture_global_warming.htm</a:t>
            </a:r>
          </a:p>
        </p:txBody>
      </p:sp>
    </p:spTree>
    <p:extLst>
      <p:ext uri="{BB962C8B-B14F-4D97-AF65-F5344CB8AC3E}">
        <p14:creationId xmlns:p14="http://schemas.microsoft.com/office/powerpoint/2010/main" val="10075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28663" cy="1450757"/>
          </a:xfrm>
        </p:spPr>
        <p:txBody>
          <a:bodyPr>
            <a:normAutofit/>
          </a:bodyPr>
          <a:lstStyle/>
          <a:p>
            <a:r>
              <a:rPr lang="cs-CZ" sz="4400" dirty="0" smtClean="0"/>
              <a:t>Změny klimatu v kontextu globálních problémů</a:t>
            </a:r>
            <a:endParaRPr lang="cs-CZ" sz="44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69638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449977" y="5868988"/>
            <a:ext cx="970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Podle Čadové (CVVM, 2016). N = cca 1000, ČR. Součet „velmi + dosti závažný“ problém.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0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aspekty </a:t>
            </a:r>
            <a:r>
              <a:rPr lang="cs-CZ" dirty="0" smtClean="0"/>
              <a:t>vnímání změn </a:t>
            </a:r>
            <a:r>
              <a:rPr lang="cs-CZ" dirty="0" smtClean="0"/>
              <a:t>klimatu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97924"/>
            <a:ext cx="6315075" cy="29527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97280" y="4743590"/>
            <a:ext cx="604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Vávra, Lapka (2013). Populace JČ kraje, sběr dat 2010.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43600" y="2312126"/>
            <a:ext cx="1468755" cy="2129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83" y="355727"/>
            <a:ext cx="4579888" cy="53887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943600" y="5744502"/>
            <a:ext cx="6048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/>
              <a:t>Fischer et al. (2012). </a:t>
            </a:r>
            <a:r>
              <a:rPr lang="cs-CZ" sz="1600" dirty="0" err="1" smtClean="0"/>
              <a:t>Kval</a:t>
            </a:r>
            <a:r>
              <a:rPr lang="cs-CZ" sz="1600" dirty="0" smtClean="0"/>
              <a:t>. výzkum, N = 202, vč. 45 resp. z JČ kraje.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980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změn klimatu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833257" cy="1890243"/>
          </a:xfrm>
        </p:spPr>
        <p:txBody>
          <a:bodyPr/>
          <a:lstStyle/>
          <a:p>
            <a:r>
              <a:rPr lang="cs-CZ" dirty="0" smtClean="0"/>
              <a:t>Shoda na zásadních problémech: </a:t>
            </a:r>
            <a:r>
              <a:rPr lang="cs-CZ" b="1" u="sng" dirty="0" smtClean="0"/>
              <a:t>problémy s pitnou vodou, sucha, povodně, extrémní počasí</a:t>
            </a:r>
            <a:r>
              <a:rPr lang="cs-CZ" dirty="0" smtClean="0"/>
              <a:t> </a:t>
            </a:r>
          </a:p>
          <a:p>
            <a:pPr lvl="1"/>
            <a:r>
              <a:rPr lang="cs-CZ" sz="1600" dirty="0" smtClean="0"/>
              <a:t>(Lapka, Cudlínová 2007; Lapka et al. 2011; Vávra et al. 2014; Zvěřinová et al. 2015; </a:t>
            </a:r>
            <a:r>
              <a:rPr lang="cs-CZ" sz="1600" dirty="0" err="1" smtClean="0"/>
              <a:t>Krajhanzl</a:t>
            </a:r>
            <a:r>
              <a:rPr lang="cs-CZ" sz="1600" dirty="0" smtClean="0"/>
              <a:t> et al. 2015; </a:t>
            </a:r>
            <a:r>
              <a:rPr lang="cs-CZ" sz="1600" dirty="0" err="1" smtClean="0"/>
              <a:t>Ščasný</a:t>
            </a:r>
            <a:r>
              <a:rPr lang="cs-CZ" sz="1600" dirty="0" smtClean="0"/>
              <a:t> et al. 2017).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16" y="1737360"/>
            <a:ext cx="4401164" cy="40963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30252" y="5833682"/>
            <a:ext cx="412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Vávra et al. (2013). N = 500, JČ kraj. Závažnost dopadů změn </a:t>
            </a:r>
            <a:r>
              <a:rPr lang="cs-CZ" sz="1400" dirty="0" smtClean="0"/>
              <a:t>klimatu. Škála 1 (nejméně) až 5</a:t>
            </a:r>
            <a:r>
              <a:rPr lang="cs-CZ" sz="1400" dirty="0"/>
              <a:t> </a:t>
            </a:r>
            <a:r>
              <a:rPr lang="cs-CZ" sz="1400" dirty="0" smtClean="0"/>
              <a:t>(nejvíce)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9" y="3582741"/>
            <a:ext cx="4419398" cy="25125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62148" y="6095292"/>
            <a:ext cx="5068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www.intersucho.cz; Aktuální stav zásob vody v půdě k 26. 3. 2017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717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Energetická politika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1" y="1792542"/>
            <a:ext cx="6008163" cy="4324602"/>
          </a:xfrm>
        </p:spPr>
      </p:pic>
      <p:sp>
        <p:nvSpPr>
          <p:cNvPr id="5" name="TextovéPole 4"/>
          <p:cNvSpPr txBox="1"/>
          <p:nvPr/>
        </p:nvSpPr>
        <p:spPr>
          <a:xfrm>
            <a:off x="823711" y="6061962"/>
            <a:ext cx="5068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Krajhanzl</a:t>
            </a:r>
            <a:r>
              <a:rPr lang="cs-CZ" sz="1400" dirty="0" smtClean="0"/>
              <a:t> et al. (2015). N = cca 1900, ČR.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1285874" y="2634489"/>
            <a:ext cx="5267325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219200" y="3728210"/>
            <a:ext cx="5334001" cy="478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38224" y="4494147"/>
            <a:ext cx="5514975" cy="339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85874" y="2291589"/>
            <a:ext cx="5267325" cy="373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3" y="1905734"/>
            <a:ext cx="10589455" cy="306020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539489" y="4850860"/>
            <a:ext cx="5068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Červenka, </a:t>
            </a:r>
            <a:r>
              <a:rPr lang="cs-CZ" sz="1400" dirty="0" err="1" smtClean="0"/>
              <a:t>Ďurďovič</a:t>
            </a:r>
            <a:r>
              <a:rPr lang="cs-CZ" sz="1400" dirty="0" smtClean="0"/>
              <a:t> (CVVM, 2016). N = 1015, ČR.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4792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elektřiny v ČR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1" y="1879892"/>
            <a:ext cx="7964011" cy="2962688"/>
          </a:xfrm>
        </p:spPr>
      </p:pic>
      <p:sp>
        <p:nvSpPr>
          <p:cNvPr id="5" name="TextovéPole 4"/>
          <p:cNvSpPr txBox="1"/>
          <p:nvPr/>
        </p:nvSpPr>
        <p:spPr>
          <a:xfrm>
            <a:off x="1203631" y="4842580"/>
            <a:ext cx="5068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Červenka, </a:t>
            </a:r>
            <a:r>
              <a:rPr lang="cs-CZ" sz="1400" dirty="0" err="1" smtClean="0"/>
              <a:t>Ďurďovič</a:t>
            </a:r>
            <a:r>
              <a:rPr lang="cs-CZ" sz="1400" dirty="0" smtClean="0"/>
              <a:t> (CVVM, 2016). N = 1015, ČR.</a:t>
            </a:r>
            <a:endParaRPr lang="cs-CZ" sz="14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392181"/>
              </p:ext>
            </p:extLst>
          </p:nvPr>
        </p:nvGraphicFramePr>
        <p:xfrm>
          <a:off x="7210697" y="2220686"/>
          <a:ext cx="4349932" cy="395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889966" y="5865223"/>
            <a:ext cx="3670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/>
              <a:t>Dle dat ERÚ (2016).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 flipH="1">
            <a:off x="2834639" y="6034500"/>
            <a:ext cx="6551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V roce 2015 ČR exportovala 24 % vyrobené elektřiny, saldo (export-import) bylo +16 % čisté produkce.</a:t>
            </a:r>
          </a:p>
        </p:txBody>
      </p:sp>
    </p:spTree>
    <p:extLst>
      <p:ext uri="{BB962C8B-B14F-4D97-AF65-F5344CB8AC3E}">
        <p14:creationId xmlns:p14="http://schemas.microsoft.com/office/powerpoint/2010/main" val="26562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Těžba uhlí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4519750"/>
            <a:ext cx="6583681" cy="1868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Názory na bourání obcí kvůli těžbě hnědého uhlí</a:t>
            </a:r>
            <a:r>
              <a:rPr lang="cs-CZ" dirty="0" smtClean="0"/>
              <a:t> (Janeček – IPSOS, 2014)</a:t>
            </a:r>
          </a:p>
          <a:p>
            <a:pPr lvl="1"/>
            <a:r>
              <a:rPr lang="cs-CZ" dirty="0" smtClean="0"/>
              <a:t>ČR: Nebourat 68 %, bourat 11 %, neví </a:t>
            </a:r>
            <a:r>
              <a:rPr lang="cs-CZ" smtClean="0"/>
              <a:t>21 </a:t>
            </a:r>
            <a:r>
              <a:rPr lang="cs-CZ" smtClean="0"/>
              <a:t>%.</a:t>
            </a:r>
            <a:endParaRPr lang="cs-CZ" dirty="0" smtClean="0"/>
          </a:p>
          <a:p>
            <a:pPr lvl="1"/>
            <a:r>
              <a:rPr lang="cs-CZ" dirty="0" smtClean="0"/>
              <a:t>Ústecký kraj: Nebourat 70 %, bourat 22 %, neví 8 %.</a:t>
            </a:r>
          </a:p>
          <a:p>
            <a:pPr lvl="1"/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1860"/>
            <a:ext cx="6858000" cy="225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26480" y="3860250"/>
            <a:ext cx="1863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Červenka, </a:t>
            </a:r>
            <a:r>
              <a:rPr lang="cs-CZ" sz="1100" dirty="0" err="1" smtClean="0"/>
              <a:t>Ďurďovič</a:t>
            </a:r>
            <a:r>
              <a:rPr lang="cs-CZ" sz="1100" dirty="0" smtClean="0"/>
              <a:t> (2016)</a:t>
            </a:r>
            <a:endParaRPr lang="cs-CZ" sz="11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42663" y="1871860"/>
            <a:ext cx="36967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Limity těžby…</a:t>
            </a:r>
          </a:p>
          <a:p>
            <a:endParaRPr lang="cs-CZ" sz="1600" dirty="0" smtClean="0"/>
          </a:p>
          <a:p>
            <a:r>
              <a:rPr lang="cs-CZ" sz="1600" dirty="0" smtClean="0"/>
              <a:t>… zachovat všude (50 %)</a:t>
            </a:r>
          </a:p>
          <a:p>
            <a:endParaRPr lang="cs-CZ" sz="1600" dirty="0" smtClean="0"/>
          </a:p>
          <a:p>
            <a:r>
              <a:rPr lang="cs-CZ" sz="1600" dirty="0" smtClean="0"/>
              <a:t>…zachovat pouze pokud jsou na nich obce (16 %)</a:t>
            </a:r>
          </a:p>
          <a:p>
            <a:endParaRPr lang="cs-CZ" sz="1600" dirty="0" smtClean="0"/>
          </a:p>
          <a:p>
            <a:r>
              <a:rPr lang="cs-CZ" sz="1600" dirty="0" smtClean="0"/>
              <a:t>…zachovat pouze pokud chrání přírodu (13 %)</a:t>
            </a:r>
          </a:p>
          <a:p>
            <a:endParaRPr lang="cs-CZ" sz="1600" dirty="0" smtClean="0"/>
          </a:p>
          <a:p>
            <a:r>
              <a:rPr lang="cs-CZ" sz="1600" dirty="0" smtClean="0"/>
              <a:t>…zrušit všude (6 %)</a:t>
            </a:r>
          </a:p>
          <a:p>
            <a:endParaRPr lang="cs-CZ" sz="1600" dirty="0" smtClean="0"/>
          </a:p>
          <a:p>
            <a:r>
              <a:rPr lang="cs-CZ" sz="1600" dirty="0" smtClean="0"/>
              <a:t>…jiný názor + neví (14 %)</a:t>
            </a:r>
          </a:p>
          <a:p>
            <a:endParaRPr lang="cs-CZ" sz="1600" dirty="0"/>
          </a:p>
          <a:p>
            <a:r>
              <a:rPr lang="cs-CZ" sz="1600" dirty="0" smtClean="0"/>
              <a:t>Janeček (IPSOS, 2014). N = 1002, ČR  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4632961" y="6596390"/>
            <a:ext cx="75590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dirty="0"/>
              <a:t>http://1gr.cz/fotky/idnes/14/052/cl6/FIH533936_Vrsanskauhelna5.jpg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62" y="152103"/>
            <a:ext cx="2418189" cy="15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Jaderná energie</a:t>
            </a:r>
            <a:endParaRPr lang="cs-CZ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9513"/>
            <a:ext cx="7262950" cy="3000810"/>
          </a:xfrm>
        </p:spPr>
      </p:pic>
      <p:sp>
        <p:nvSpPr>
          <p:cNvPr id="6" name="TextovéPole 5"/>
          <p:cNvSpPr txBox="1"/>
          <p:nvPr/>
        </p:nvSpPr>
        <p:spPr>
          <a:xfrm>
            <a:off x="1097279" y="4831671"/>
            <a:ext cx="2416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Červenka (CVVM, 2016), N = 1015, ČR.</a:t>
            </a:r>
            <a:endParaRPr lang="cs-CZ" sz="11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556171" y="2116780"/>
            <a:ext cx="3474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Dostavba Temelína</a:t>
            </a:r>
          </a:p>
          <a:p>
            <a:endParaRPr lang="cs-CZ" dirty="0"/>
          </a:p>
          <a:p>
            <a:r>
              <a:rPr lang="cs-CZ" sz="1400" dirty="0" smtClean="0"/>
              <a:t>2011: Rozhodně + spíše ano 44 %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Rozhodně + spíše ne 41 %</a:t>
            </a:r>
          </a:p>
          <a:p>
            <a:endParaRPr lang="cs-CZ" sz="1400" dirty="0" smtClean="0"/>
          </a:p>
          <a:p>
            <a:r>
              <a:rPr lang="cs-CZ" sz="1400" dirty="0" smtClean="0"/>
              <a:t>2013: Rozhodně + spíše ano 54 %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Rozhodně + spíše ne 31 %</a:t>
            </a:r>
          </a:p>
          <a:p>
            <a:endParaRPr lang="cs-CZ" sz="1400" dirty="0" smtClean="0"/>
          </a:p>
          <a:p>
            <a:r>
              <a:rPr lang="cs-CZ" sz="1400" dirty="0" smtClean="0"/>
              <a:t>2016: Rozhodně + spíše ano 51 %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Rozhodně + spíše ne 32 %</a:t>
            </a:r>
          </a:p>
          <a:p>
            <a:endParaRPr lang="cs-CZ" sz="1400" dirty="0" smtClean="0"/>
          </a:p>
          <a:p>
            <a:r>
              <a:rPr lang="cs-CZ" sz="1400" dirty="0" smtClean="0"/>
              <a:t>Červenka (CVVM, 2016).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97279" y="5160779"/>
            <a:ext cx="96142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Důvěra vládě při rozhodování o jaderné energetice v ČR</a:t>
            </a:r>
          </a:p>
          <a:p>
            <a:r>
              <a:rPr lang="cs-CZ" sz="1600" dirty="0" smtClean="0"/>
              <a:t>1993:    Rozhodně + spíše ano 59 %     rozhodně + spíše ne 27 %</a:t>
            </a:r>
          </a:p>
          <a:p>
            <a:r>
              <a:rPr lang="cs-CZ" sz="1600" dirty="0" smtClean="0"/>
              <a:t>2013:    Rozhodně + spíše ano 45 %     rozhodně + spíše ne 41 %</a:t>
            </a:r>
          </a:p>
          <a:p>
            <a:r>
              <a:rPr lang="cs-CZ" sz="1600" dirty="0" smtClean="0"/>
              <a:t>2016:    Rozhodně + spíše ano 54 %     rozhodně + spíše ne 32 %	  Červenka </a:t>
            </a:r>
            <a:r>
              <a:rPr lang="cs-CZ" sz="1600" dirty="0"/>
              <a:t>(CVVM, 2016).</a:t>
            </a:r>
          </a:p>
          <a:p>
            <a:endParaRPr lang="cs-CZ" sz="16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30" y="286603"/>
            <a:ext cx="2656658" cy="144961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 flipH="1">
            <a:off x="7190776" y="6582494"/>
            <a:ext cx="5001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http://i.idnes.cz/10/023/gal/FIH3156d3_newete.jpg</a:t>
            </a:r>
          </a:p>
        </p:txBody>
      </p:sp>
    </p:spTree>
    <p:extLst>
      <p:ext uri="{BB962C8B-B14F-4D97-AF65-F5344CB8AC3E}">
        <p14:creationId xmlns:p14="http://schemas.microsoft.com/office/powerpoint/2010/main" val="29713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404</TotalTime>
  <Words>875</Words>
  <Application>Microsoft Office PowerPoint</Application>
  <PresentationFormat>Širokoúhlá obrazovka</PresentationFormat>
  <Paragraphs>124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Retrospektiva</vt:lpstr>
      <vt:lpstr>Percepce změn klimatu a energetiky v Česku – současné sociologické výzkumy</vt:lpstr>
      <vt:lpstr>Úvod</vt:lpstr>
      <vt:lpstr>Změny klimatu v kontextu globálních problémů</vt:lpstr>
      <vt:lpstr>Některé aspekty vnímání změn klimatu </vt:lpstr>
      <vt:lpstr>Dopady změn klimatu</vt:lpstr>
      <vt:lpstr>Energetická politika</vt:lpstr>
      <vt:lpstr>Výroba elektřiny v ČR</vt:lpstr>
      <vt:lpstr>Těžba uhlí</vt:lpstr>
      <vt:lpstr>Jaderná energie</vt:lpstr>
      <vt:lpstr>Jaderná energie</vt:lpstr>
      <vt:lpstr>Obnovitelné zdroje energie</vt:lpstr>
      <vt:lpstr>Obnovitelné zdroje energie</vt:lpstr>
      <vt:lpstr>Výroba elektřiny v ČR za 20 let</vt:lpstr>
      <vt:lpstr>Dostačují technická řešení?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oponent</dc:creator>
  <cp:lastModifiedBy>oponent</cp:lastModifiedBy>
  <cp:revision>31</cp:revision>
  <dcterms:created xsi:type="dcterms:W3CDTF">2017-03-28T11:40:52Z</dcterms:created>
  <dcterms:modified xsi:type="dcterms:W3CDTF">2017-03-29T21:55:00Z</dcterms:modified>
</cp:coreProperties>
</file>