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819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549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E1D2-A4C5-4B64-A3F7-F21B98FCF483}" type="datetimeFigureOut">
              <a:rPr lang="cs-CZ" smtClean="0"/>
              <a:t>22.3.2015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C4E3-BFC2-4D4F-B059-F3EB33C36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74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C4E3-BFC2-4D4F-B059-F3EB33C36A9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BA5A6-BB46-488E-B7B5-2676BAC09945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6BD6-D54C-4D80-8DCA-ABB71A174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B9562-3187-4347-8A9E-EDD9EBAAA11C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8AFEA-61C0-491E-AC39-79369A1C5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A7AD3-EAA2-4B78-A78C-F7D06B7D87C3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1947-F1E1-43C2-A9FE-44C3E56BE7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0BD1B-179E-4E07-910E-7A3C4D216F57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50E1-E403-4D99-9643-1FDC28E6A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0139E-C528-4B93-9D17-6C47520D96F5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1B63-9E9E-4CE7-894A-2C4B03CF2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13A67-C365-44A8-8A06-D503AB586F29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DF2BC-AA1B-4FDF-8917-042A571896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B3D3B-A981-46DC-B0F9-B08ECCBB23A3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E719-1592-478C-9999-2031C5EFA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851C9-1452-4AC1-91A7-42590591E80C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AED5-0FED-4530-A696-B7F4C71AB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B0130-413B-454E-A3A5-90008AE92DF8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1F4E-B1B0-481A-B36F-00533EF3C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154D-8084-437F-B3CF-CBC72B11BC06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8003C-1C3B-4AA2-BB74-417DB37688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105D8-2247-4CE7-9112-AA50B9C865B5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37FA7-DF15-467F-A302-01074AEF6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A8CD38-D60C-4560-808E-1F4486B49032}" type="datetime1">
              <a:rPr lang="en-US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DDF44E4-DA27-4823-A662-C80B52B588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0" y="3776360"/>
            <a:ext cx="5479610" cy="2090286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dirty="0">
                <a:latin typeface="Tempus Sans ITC" panose="04020404030D07020202" pitchFamily="82" charset="0"/>
                <a:ea typeface="+mj-ea"/>
                <a:cs typeface="Comenia Sans"/>
              </a:rPr>
              <a:t>„</a:t>
            </a:r>
            <a:r>
              <a:rPr lang="cs-CZ" sz="2400" b="1" i="1" dirty="0">
                <a:latin typeface="Tempus Sans ITC" panose="04020404030D07020202" pitchFamily="82" charset="0"/>
                <a:ea typeface="+mj-ea"/>
                <a:cs typeface="Comenia Sans"/>
              </a:rPr>
              <a:t>Sekyra zapomíná, strom si pamatuje</a:t>
            </a:r>
            <a:r>
              <a:rPr lang="cs-CZ" sz="2400" b="1" dirty="0">
                <a:latin typeface="Tempus Sans ITC" panose="04020404030D07020202" pitchFamily="82" charset="0"/>
                <a:ea typeface="+mj-ea"/>
                <a:cs typeface="Comenia Sans"/>
              </a:rPr>
              <a:t>“: environmentální hrozby v západní </a:t>
            </a:r>
            <a:r>
              <a:rPr lang="cs-CZ" sz="2400" b="1" dirty="0" smtClean="0">
                <a:latin typeface="Tempus Sans ITC" panose="04020404030D07020202" pitchFamily="82" charset="0"/>
                <a:ea typeface="+mj-ea"/>
                <a:cs typeface="Comenia Sans"/>
              </a:rPr>
              <a:t>Africe</a:t>
            </a:r>
          </a:p>
          <a:p>
            <a:pPr algn="ctr" fontAlgn="auto">
              <a:spcAft>
                <a:spcPts val="0"/>
              </a:spcAft>
              <a:defRPr/>
            </a:pPr>
            <a:endParaRPr lang="cs-CZ" sz="2400" b="1" dirty="0">
              <a:latin typeface="Tempus Sans ITC" panose="04020404030D07020202" pitchFamily="82" charset="0"/>
              <a:ea typeface="+mj-ea"/>
              <a:cs typeface="Comenia San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cs-CZ" sz="2400" b="1" dirty="0" smtClean="0">
                <a:latin typeface="Tempus Sans ITC" panose="04020404030D07020202" pitchFamily="82" charset="0"/>
                <a:ea typeface="+mj-ea"/>
                <a:cs typeface="Comenia Sans"/>
              </a:rPr>
              <a:t>Jan Prouza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2400" b="1" dirty="0" smtClean="0">
                <a:latin typeface="Tempus Sans ITC" panose="04020404030D07020202" pitchFamily="82" charset="0"/>
                <a:ea typeface="+mj-ea"/>
                <a:cs typeface="Comenia Sans"/>
              </a:rPr>
              <a:t>Katedra politologie FF UHK</a:t>
            </a:r>
            <a:endParaRPr lang="en-US" sz="2400" b="1" dirty="0">
              <a:latin typeface="Tempus Sans ITC" panose="04020404030D07020202" pitchFamily="82" charset="0"/>
              <a:ea typeface="+mj-ea"/>
              <a:cs typeface="Comenia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800" dirty="0">
              <a:latin typeface="Garamond" panose="02020404030301010803" pitchFamily="18" charset="0"/>
              <a:sym typeface="Symbol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  <p:pic>
        <p:nvPicPr>
          <p:cNvPr id="3074" name="Picture 2" descr="http://static.guim.co.uk/sys-images/Guardian/Pix/pictures/2009/5/20/1242836740579/Shell-in-the-Niger-Delta--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9" y="0"/>
            <a:ext cx="9489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56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800" dirty="0">
              <a:latin typeface="Garamond" panose="02020404030301010803" pitchFamily="18" charset="0"/>
              <a:sym typeface="Symbol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55" y="0"/>
            <a:ext cx="9187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02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Environmentální hrozby? Jak prosté...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349500" y="3227805"/>
            <a:ext cx="14935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Rostoucí populace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191000" y="4402009"/>
            <a:ext cx="140208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Odlesňování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43020" y="2138729"/>
            <a:ext cx="14122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Intenzivní zemědělství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92040" y="3295701"/>
            <a:ext cx="14020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Sucha, desertifikace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22855" y="4624299"/>
            <a:ext cx="11582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Migrace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35880" y="5415549"/>
            <a:ext cx="11582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Konflikty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642860" y="2019690"/>
            <a:ext cx="115824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Změny klimatu</a:t>
            </a:r>
          </a:p>
        </p:txBody>
      </p:sp>
      <p:cxnSp>
        <p:nvCxnSpPr>
          <p:cNvPr id="20" name="Přímá spojnice se šipkou 19"/>
          <p:cNvCxnSpPr>
            <a:stCxn id="53" idx="2"/>
            <a:endCxn id="10" idx="1"/>
          </p:cNvCxnSpPr>
          <p:nvPr/>
        </p:nvCxnSpPr>
        <p:spPr>
          <a:xfrm>
            <a:off x="1612900" y="2785059"/>
            <a:ext cx="736600" cy="765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101340" y="2785061"/>
            <a:ext cx="711200" cy="442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3096260" y="3891281"/>
            <a:ext cx="1094740" cy="695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8" idx="1"/>
            <a:endCxn id="15" idx="0"/>
          </p:cNvCxnSpPr>
          <p:nvPr/>
        </p:nvCxnSpPr>
        <p:spPr>
          <a:xfrm flipH="1">
            <a:off x="5593080" y="2342856"/>
            <a:ext cx="2049780" cy="952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endCxn id="15" idx="0"/>
          </p:cNvCxnSpPr>
          <p:nvPr/>
        </p:nvCxnSpPr>
        <p:spPr>
          <a:xfrm>
            <a:off x="5255260" y="2509572"/>
            <a:ext cx="337820" cy="786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4" idx="2"/>
            <a:endCxn id="13" idx="0"/>
          </p:cNvCxnSpPr>
          <p:nvPr/>
        </p:nvCxnSpPr>
        <p:spPr>
          <a:xfrm>
            <a:off x="4549140" y="2785060"/>
            <a:ext cx="342900" cy="1616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endCxn id="15" idx="2"/>
          </p:cNvCxnSpPr>
          <p:nvPr/>
        </p:nvCxnSpPr>
        <p:spPr>
          <a:xfrm flipV="1">
            <a:off x="4892040" y="3942032"/>
            <a:ext cx="701040" cy="40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endCxn id="54" idx="0"/>
          </p:cNvCxnSpPr>
          <p:nvPr/>
        </p:nvCxnSpPr>
        <p:spPr>
          <a:xfrm>
            <a:off x="3096260" y="5010717"/>
            <a:ext cx="5080" cy="39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5" idx="1"/>
            <a:endCxn id="16" idx="0"/>
          </p:cNvCxnSpPr>
          <p:nvPr/>
        </p:nvCxnSpPr>
        <p:spPr>
          <a:xfrm flipH="1">
            <a:off x="3101975" y="3618867"/>
            <a:ext cx="1790065" cy="100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876300" y="2138728"/>
            <a:ext cx="1473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Rozvojová spolupráce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410460" y="5410529"/>
            <a:ext cx="138176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Urbanizace</a:t>
            </a:r>
          </a:p>
        </p:txBody>
      </p:sp>
      <p:cxnSp>
        <p:nvCxnSpPr>
          <p:cNvPr id="58" name="Přímá spojnice se šipkou 57"/>
          <p:cNvCxnSpPr>
            <a:stCxn id="54" idx="3"/>
            <a:endCxn id="17" idx="1"/>
          </p:cNvCxnSpPr>
          <p:nvPr/>
        </p:nvCxnSpPr>
        <p:spPr>
          <a:xfrm>
            <a:off x="3792220" y="5595195"/>
            <a:ext cx="1343660" cy="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stCxn id="16" idx="3"/>
            <a:endCxn id="17" idx="1"/>
          </p:cNvCxnSpPr>
          <p:nvPr/>
        </p:nvCxnSpPr>
        <p:spPr>
          <a:xfrm>
            <a:off x="3681095" y="4808965"/>
            <a:ext cx="1454785" cy="79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>
            <a:stCxn id="10" idx="2"/>
            <a:endCxn id="16" idx="0"/>
          </p:cNvCxnSpPr>
          <p:nvPr/>
        </p:nvCxnSpPr>
        <p:spPr>
          <a:xfrm>
            <a:off x="3096260" y="3874136"/>
            <a:ext cx="5715" cy="750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stCxn id="14" idx="1"/>
            <a:endCxn id="10" idx="0"/>
          </p:cNvCxnSpPr>
          <p:nvPr/>
        </p:nvCxnSpPr>
        <p:spPr>
          <a:xfrm flipH="1">
            <a:off x="3096260" y="2461895"/>
            <a:ext cx="746760" cy="76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endCxn id="14" idx="1"/>
          </p:cNvCxnSpPr>
          <p:nvPr/>
        </p:nvCxnSpPr>
        <p:spPr>
          <a:xfrm>
            <a:off x="2349500" y="2461893"/>
            <a:ext cx="149352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>
            <a:stCxn id="17" idx="0"/>
            <a:endCxn id="13" idx="2"/>
          </p:cNvCxnSpPr>
          <p:nvPr/>
        </p:nvCxnSpPr>
        <p:spPr>
          <a:xfrm flipH="1" flipV="1">
            <a:off x="4892040" y="4771341"/>
            <a:ext cx="822960" cy="644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/>
          <p:cNvSpPr txBox="1"/>
          <p:nvPr/>
        </p:nvSpPr>
        <p:spPr>
          <a:xfrm>
            <a:off x="7124700" y="3504804"/>
            <a:ext cx="125476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Hladomory</a:t>
            </a:r>
          </a:p>
        </p:txBody>
      </p:sp>
      <p:cxnSp>
        <p:nvCxnSpPr>
          <p:cNvPr id="90" name="Přímá spojnice se šipkou 89"/>
          <p:cNvCxnSpPr>
            <a:stCxn id="15" idx="0"/>
            <a:endCxn id="14" idx="2"/>
          </p:cNvCxnSpPr>
          <p:nvPr/>
        </p:nvCxnSpPr>
        <p:spPr>
          <a:xfrm flipH="1" flipV="1">
            <a:off x="4549140" y="2785060"/>
            <a:ext cx="1043940" cy="510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>
            <a:stCxn id="17" idx="0"/>
            <a:endCxn id="89" idx="2"/>
          </p:cNvCxnSpPr>
          <p:nvPr/>
        </p:nvCxnSpPr>
        <p:spPr>
          <a:xfrm flipV="1">
            <a:off x="5715000" y="3874136"/>
            <a:ext cx="2037080" cy="1541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/>
          <p:cNvCxnSpPr>
            <a:stCxn id="89" idx="1"/>
            <a:endCxn id="14" idx="3"/>
          </p:cNvCxnSpPr>
          <p:nvPr/>
        </p:nvCxnSpPr>
        <p:spPr>
          <a:xfrm flipH="1" flipV="1">
            <a:off x="5255260" y="2461895"/>
            <a:ext cx="1869440" cy="1227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3" name="Pravoúhlá spojnice 4102"/>
          <p:cNvCxnSpPr>
            <a:stCxn id="89" idx="1"/>
            <a:endCxn id="53" idx="0"/>
          </p:cNvCxnSpPr>
          <p:nvPr/>
        </p:nvCxnSpPr>
        <p:spPr>
          <a:xfrm rot="10800000">
            <a:off x="1612900" y="2138728"/>
            <a:ext cx="5511800" cy="1550742"/>
          </a:xfrm>
          <a:prstGeom prst="bentConnector4">
            <a:avLst>
              <a:gd name="adj1" fmla="val 184"/>
              <a:gd name="adj2" fmla="val 1147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se šipkou 139"/>
          <p:cNvCxnSpPr/>
          <p:nvPr/>
        </p:nvCxnSpPr>
        <p:spPr>
          <a:xfrm flipV="1">
            <a:off x="5593080" y="2666021"/>
            <a:ext cx="2628900" cy="1920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5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6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Historie...</a:t>
            </a:r>
            <a:endParaRPr lang="en-US" sz="26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dirty="0" smtClean="0">
                <a:latin typeface="Garamond" panose="02020404030301010803" pitchFamily="18" charset="0"/>
              </a:rPr>
              <a:t>Afrika značně rozlehlá a tradičně velmi </a:t>
            </a:r>
            <a:r>
              <a:rPr lang="cs-CZ" sz="2600" b="1" dirty="0" smtClean="0">
                <a:latin typeface="Garamond" panose="02020404030301010803" pitchFamily="18" charset="0"/>
              </a:rPr>
              <a:t>málo zalidněná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Projekce Gerharda </a:t>
            </a:r>
            <a:r>
              <a:rPr lang="cs-CZ" sz="2200" dirty="0" err="1" smtClean="0">
                <a:latin typeface="Garamond" panose="02020404030301010803" pitchFamily="18" charset="0"/>
              </a:rPr>
              <a:t>Mercatora</a:t>
            </a:r>
            <a:r>
              <a:rPr lang="cs-CZ" sz="2200" dirty="0" smtClean="0">
                <a:latin typeface="Garamond" panose="02020404030301010803" pitchFamily="18" charset="0"/>
              </a:rPr>
              <a:t> (16. stol.)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Hustota osídlení dodnes </a:t>
            </a:r>
            <a:r>
              <a:rPr lang="cs-CZ" sz="2200" b="1" dirty="0" smtClean="0">
                <a:latin typeface="Garamond" panose="02020404030301010803" pitchFamily="18" charset="0"/>
              </a:rPr>
              <a:t>velmi nízká </a:t>
            </a:r>
            <a:r>
              <a:rPr lang="cs-CZ" sz="2200" dirty="0" smtClean="0">
                <a:latin typeface="Garamond" panose="02020404030301010803" pitchFamily="18" charset="0"/>
              </a:rPr>
              <a:t>(ČR – 133 vs. Mali – 30, ... vyjma Nigerie – 193)  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dirty="0" smtClean="0">
                <a:latin typeface="Garamond" panose="02020404030301010803" pitchFamily="18" charset="0"/>
              </a:rPr>
              <a:t>Zásadní rozdíl: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Afrika: „</a:t>
            </a:r>
            <a:r>
              <a:rPr lang="cs-CZ" sz="2200" i="1" dirty="0" smtClean="0">
                <a:latin typeface="Garamond" panose="02020404030301010803" pitchFamily="18" charset="0"/>
              </a:rPr>
              <a:t>Hodně půdy, málo lidí</a:t>
            </a:r>
            <a:r>
              <a:rPr lang="cs-CZ" sz="2200" dirty="0" smtClean="0">
                <a:latin typeface="Garamond" panose="02020404030301010803" pitchFamily="18" charset="0"/>
              </a:rPr>
              <a:t>“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Evropa: „</a:t>
            </a:r>
            <a:r>
              <a:rPr lang="cs-CZ" sz="2200" i="1" dirty="0" smtClean="0">
                <a:latin typeface="Garamond" panose="02020404030301010803" pitchFamily="18" charset="0"/>
              </a:rPr>
              <a:t>Hodně lidí, málo půdy</a:t>
            </a:r>
            <a:r>
              <a:rPr lang="cs-CZ" sz="2200" dirty="0" smtClean="0">
                <a:latin typeface="Garamond" panose="02020404030301010803" pitchFamily="18" charset="0"/>
              </a:rPr>
              <a:t>“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/>
              <a:buChar char="Þ"/>
            </a:pPr>
            <a:r>
              <a:rPr lang="cs-CZ" sz="2600" dirty="0" smtClean="0">
                <a:latin typeface="Garamond" panose="02020404030301010803" pitchFamily="18" charset="0"/>
              </a:rPr>
              <a:t>V Evropě jsou časté války a (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)</a:t>
            </a:r>
            <a:r>
              <a:rPr lang="cs-CZ" sz="2600" dirty="0" smtClean="0">
                <a:latin typeface="Garamond" panose="02020404030301010803" pitchFamily="18" charset="0"/>
              </a:rPr>
              <a:t>vznikají centralizované státy, specifické systémy držby půdy, právní systémy atd.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/>
              <a:buChar char="Þ"/>
            </a:pPr>
            <a:r>
              <a:rPr lang="cs-CZ" sz="2600" dirty="0" smtClean="0">
                <a:latin typeface="Garamond" panose="02020404030301010803" pitchFamily="18" charset="0"/>
              </a:rPr>
              <a:t>V „Africe“ je vývoj odlišný 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Odlišně strukturovaná autorita, vedle centralizovaných států značný počet </a:t>
            </a:r>
            <a:r>
              <a:rPr lang="cs-CZ" sz="2200" i="1" dirty="0" err="1" smtClean="0">
                <a:latin typeface="Garamond" panose="02020404030301010803" pitchFamily="18" charset="0"/>
              </a:rPr>
              <a:t>akefálních</a:t>
            </a:r>
            <a:r>
              <a:rPr lang="cs-CZ" sz="2200" i="1" dirty="0" smtClean="0">
                <a:latin typeface="Garamond" panose="02020404030301010803" pitchFamily="18" charset="0"/>
              </a:rPr>
              <a:t> </a:t>
            </a:r>
            <a:r>
              <a:rPr lang="cs-CZ" sz="2200" dirty="0" smtClean="0">
                <a:latin typeface="Garamond" panose="02020404030301010803" pitchFamily="18" charset="0"/>
              </a:rPr>
              <a:t>společností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Spor s vládcem nad daným územím lehce řešitelný migrací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8" y="1133475"/>
            <a:ext cx="805348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42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6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Identita = lokalita ?</a:t>
            </a:r>
            <a:endParaRPr lang="en-US" sz="26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 fontScale="85000" lnSpcReduction="10000"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600" dirty="0" smtClean="0">
                <a:latin typeface="Garamond" panose="02020404030301010803" pitchFamily="18" charset="0"/>
              </a:rPr>
              <a:t>(Držba půdy v Africe)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dirty="0" smtClean="0">
                <a:latin typeface="Garamond" panose="02020404030301010803" pitchFamily="18" charset="0"/>
              </a:rPr>
              <a:t>Zásadně odlišná náboženství, ontologická i epistemologická východiska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Evropa směřuje k </a:t>
            </a:r>
            <a:r>
              <a:rPr lang="cs-CZ" sz="2200" b="1" dirty="0" smtClean="0">
                <a:latin typeface="Garamond" panose="02020404030301010803" pitchFamily="18" charset="0"/>
              </a:rPr>
              <a:t>dichotomickému dělení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i="1" dirty="0" smtClean="0">
                <a:latin typeface="Garamond" panose="02020404030301010803" pitchFamily="18" charset="0"/>
              </a:rPr>
              <a:t>Bůh x Ďábel, dobro x zlo, den x noc, racionalita x iracionalita, přirozenost x nadpřirozenost  </a:t>
            </a:r>
            <a:endParaRPr lang="cs-CZ" sz="1800" i="1" dirty="0">
              <a:latin typeface="Garamond" panose="02020404030301010803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Africká náboženství založena na </a:t>
            </a:r>
            <a:r>
              <a:rPr lang="cs-CZ" sz="2200" b="1" dirty="0" smtClean="0">
                <a:latin typeface="Garamond" panose="02020404030301010803" pitchFamily="18" charset="0"/>
              </a:rPr>
              <a:t>kontinuitě</a:t>
            </a:r>
            <a:r>
              <a:rPr lang="cs-CZ" sz="2200" dirty="0" smtClean="0">
                <a:latin typeface="Garamond" panose="02020404030301010803" pitchFamily="18" charset="0"/>
              </a:rPr>
              <a:t>, obtížnější oddělení dobra a zla, svět přirozený se prolíná s tím nadpřirozeným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b="1" u="sng" dirty="0" smtClean="0">
                <a:latin typeface="Garamond" panose="02020404030301010803" pitchFamily="18" charset="0"/>
              </a:rPr>
              <a:t>kult předků </a:t>
            </a:r>
            <a:r>
              <a:rPr lang="cs-CZ" sz="1800" dirty="0" smtClean="0">
                <a:latin typeface="Garamond" panose="02020404030301010803" pitchFamily="18" charset="0"/>
              </a:rPr>
              <a:t>– </a:t>
            </a:r>
            <a:r>
              <a:rPr lang="cs-CZ" sz="1800" b="1" dirty="0" smtClean="0">
                <a:latin typeface="Garamond" panose="02020404030301010803" pitchFamily="18" charset="0"/>
              </a:rPr>
              <a:t>živí i mrtví obývají jeden svět</a:t>
            </a:r>
            <a:r>
              <a:rPr lang="cs-CZ" sz="1800" dirty="0" smtClean="0">
                <a:latin typeface="Garamond" panose="02020404030301010803" pitchFamily="18" charset="0"/>
              </a:rPr>
              <a:t>, zemřelí jsou stále přítomní </a:t>
            </a:r>
            <a:r>
              <a:rPr lang="cs-CZ" sz="1800" b="1" dirty="0" smtClean="0">
                <a:latin typeface="Garamond" panose="02020404030301010803" pitchFamily="18" charset="0"/>
              </a:rPr>
              <a:t>a mají moc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/>
              <a:buChar char="Þ"/>
            </a:pPr>
            <a:r>
              <a:rPr lang="cs-CZ" sz="2600" dirty="0" smtClean="0">
                <a:latin typeface="Garamond" panose="02020404030301010803" pitchFamily="18" charset="0"/>
              </a:rPr>
              <a:t>Spojení </a:t>
            </a:r>
            <a:r>
              <a:rPr lang="cs-CZ" sz="2600" b="1" dirty="0" smtClean="0">
                <a:latin typeface="Garamond" panose="02020404030301010803" pitchFamily="18" charset="0"/>
              </a:rPr>
              <a:t>identity a lokality</a:t>
            </a:r>
            <a:endParaRPr lang="cs-CZ" sz="2600" dirty="0" smtClean="0">
              <a:latin typeface="Garamond" panose="02020404030301010803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i="1" dirty="0" smtClean="0">
                <a:latin typeface="Garamond" panose="02020404030301010803" pitchFamily="18" charset="0"/>
              </a:rPr>
              <a:t>lokalita </a:t>
            </a:r>
            <a:r>
              <a:rPr lang="cs-CZ" sz="2200" dirty="0" smtClean="0">
                <a:latin typeface="Garamond" panose="02020404030301010803" pitchFamily="18" charset="0"/>
              </a:rPr>
              <a:t>má však mnohem hlubší význam než v Evropě – odkaz k místu, kde jsou pohřbeni předci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více než „jen“ symbolika – dopad na </a:t>
            </a:r>
            <a:r>
              <a:rPr lang="cs-CZ" sz="2200" b="1" dirty="0" smtClean="0">
                <a:latin typeface="Garamond" panose="02020404030301010803" pitchFamily="18" charset="0"/>
              </a:rPr>
              <a:t>každodenní život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migrace tělem není migrací ducha či náboženského života 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err="1" smtClean="0">
                <a:latin typeface="Garamond" panose="02020404030301010803" pitchFamily="18" charset="0"/>
              </a:rPr>
              <a:t>Mobutu</a:t>
            </a:r>
            <a:r>
              <a:rPr lang="cs-CZ" sz="1800" dirty="0" smtClean="0">
                <a:latin typeface="Garamond" panose="02020404030301010803" pitchFamily="18" charset="0"/>
              </a:rPr>
              <a:t> </a:t>
            </a:r>
            <a:r>
              <a:rPr lang="cs-CZ" sz="1800" dirty="0" err="1" smtClean="0">
                <a:latin typeface="Garamond" panose="02020404030301010803" pitchFamily="18" charset="0"/>
              </a:rPr>
              <a:t>Sese</a:t>
            </a:r>
            <a:r>
              <a:rPr lang="cs-CZ" sz="1800" dirty="0" smtClean="0">
                <a:latin typeface="Garamond" panose="02020404030301010803" pitchFamily="18" charset="0"/>
              </a:rPr>
              <a:t> </a:t>
            </a:r>
            <a:r>
              <a:rPr lang="cs-CZ" sz="1800" dirty="0" err="1" smtClean="0">
                <a:latin typeface="Garamond" panose="02020404030301010803" pitchFamily="18" charset="0"/>
              </a:rPr>
              <a:t>Seko</a:t>
            </a:r>
            <a:r>
              <a:rPr lang="cs-CZ" sz="1800" dirty="0" smtClean="0">
                <a:latin typeface="Garamond" panose="02020404030301010803" pitchFamily="18" charset="0"/>
              </a:rPr>
              <a:t> Kuku </a:t>
            </a:r>
            <a:r>
              <a:rPr lang="cs-CZ" sz="1800" dirty="0" err="1" smtClean="0">
                <a:latin typeface="Garamond" panose="02020404030301010803" pitchFamily="18" charset="0"/>
              </a:rPr>
              <a:t>Ngbendu</a:t>
            </a:r>
            <a:r>
              <a:rPr lang="cs-CZ" sz="1800" dirty="0" smtClean="0">
                <a:latin typeface="Garamond" panose="02020404030301010803" pitchFamily="18" charset="0"/>
              </a:rPr>
              <a:t> </a:t>
            </a:r>
            <a:r>
              <a:rPr lang="cs-CZ" sz="1800" dirty="0" err="1" smtClean="0">
                <a:latin typeface="Garamond" panose="02020404030301010803" pitchFamily="18" charset="0"/>
              </a:rPr>
              <a:t>Waza</a:t>
            </a:r>
            <a:r>
              <a:rPr lang="cs-CZ" sz="1800" dirty="0" smtClean="0">
                <a:latin typeface="Garamond" panose="02020404030301010803" pitchFamily="18" charset="0"/>
              </a:rPr>
              <a:t> </a:t>
            </a:r>
            <a:r>
              <a:rPr lang="cs-CZ" sz="1800" dirty="0" err="1" smtClean="0">
                <a:latin typeface="Garamond" panose="02020404030301010803" pitchFamily="18" charset="0"/>
              </a:rPr>
              <a:t>Banga</a:t>
            </a:r>
            <a:r>
              <a:rPr lang="cs-CZ" sz="1800" dirty="0" smtClean="0">
                <a:latin typeface="Garamond" panose="02020404030301010803" pitchFamily="18" charset="0"/>
              </a:rPr>
              <a:t> vzal ostatky svých rodičů s sebou do exilu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Ani „západní vzdělání“ tuto víru nepřekoná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7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„</a:t>
            </a:r>
            <a:r>
              <a:rPr lang="cs-CZ" sz="2000" i="1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Peněženku </a:t>
            </a:r>
            <a:r>
              <a:rPr lang="cs-CZ" sz="2000" i="1" dirty="0">
                <a:solidFill>
                  <a:schemeClr val="bg1"/>
                </a:solidFill>
                <a:latin typeface="Bohemian typewriter" panose="02000000000000000000" pitchFamily="2" charset="0"/>
              </a:rPr>
              <a:t>mi můžou vzít, kočár mi můžou vzít. </a:t>
            </a:r>
            <a:r>
              <a:rPr lang="cs-CZ" sz="2000" i="1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Ale“ </a:t>
            </a:r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půdu?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Symbol"/>
              <a:buChar char="Þ"/>
            </a:pPr>
            <a:r>
              <a:rPr lang="cs-CZ" sz="2600" b="1" dirty="0" smtClean="0">
                <a:latin typeface="Garamond" panose="02020404030301010803" pitchFamily="18" charset="0"/>
              </a:rPr>
              <a:t>půdu</a:t>
            </a:r>
            <a:r>
              <a:rPr lang="cs-CZ" sz="2600" dirty="0" smtClean="0">
                <a:latin typeface="Garamond" panose="02020404030301010803" pitchFamily="18" charset="0"/>
              </a:rPr>
              <a:t> </a:t>
            </a:r>
            <a:r>
              <a:rPr lang="cs-CZ" sz="2600" b="1" dirty="0" smtClean="0">
                <a:latin typeface="Garamond" panose="02020404030301010803" pitchFamily="18" charset="0"/>
              </a:rPr>
              <a:t>nelze </a:t>
            </a:r>
            <a:r>
              <a:rPr lang="cs-CZ" sz="2600" b="1" i="1" dirty="0" smtClean="0">
                <a:latin typeface="Garamond" panose="02020404030301010803" pitchFamily="18" charset="0"/>
              </a:rPr>
              <a:t>vlastnit</a:t>
            </a:r>
            <a:r>
              <a:rPr lang="cs-CZ" sz="2600" dirty="0" smtClean="0">
                <a:latin typeface="Garamond" panose="02020404030301010803" pitchFamily="18" charset="0"/>
              </a:rPr>
              <a:t>, pouze s ní disponovat v určitém čase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/>
              <a:buChar char="Þ"/>
            </a:pPr>
            <a:r>
              <a:rPr lang="cs-CZ" sz="2600" dirty="0" smtClean="0">
                <a:latin typeface="Garamond" panose="02020404030301010803" pitchFamily="18" charset="0"/>
              </a:rPr>
              <a:t>odpovědnost vůči </a:t>
            </a:r>
            <a:r>
              <a:rPr lang="cs-CZ" sz="2600" b="1" dirty="0" smtClean="0">
                <a:latin typeface="Garamond" panose="02020404030301010803" pitchFamily="18" charset="0"/>
              </a:rPr>
              <a:t>předkům i potomkům, </a:t>
            </a:r>
            <a:r>
              <a:rPr lang="cs-CZ" sz="2600" dirty="0" smtClean="0">
                <a:latin typeface="Garamond" panose="02020404030301010803" pitchFamily="18" charset="0"/>
              </a:rPr>
              <a:t>kterým půda patří</a:t>
            </a:r>
            <a:r>
              <a:rPr lang="cs-CZ" sz="2600" b="1" dirty="0" smtClean="0">
                <a:latin typeface="Garamond" panose="02020404030301010803" pitchFamily="18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Nepochopení koloniálního záboru půdy na základě „smluv“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</a:rPr>
              <a:t>Uprchlíci </a:t>
            </a:r>
            <a:r>
              <a:rPr lang="cs-CZ" sz="2200" dirty="0">
                <a:latin typeface="Garamond" panose="02020404030301010803" pitchFamily="18" charset="0"/>
              </a:rPr>
              <a:t>z Libérie chtěli v </a:t>
            </a:r>
            <a:r>
              <a:rPr lang="cs-CZ" sz="2200" dirty="0" err="1">
                <a:latin typeface="Garamond" panose="02020404030301010803" pitchFamily="18" charset="0"/>
              </a:rPr>
              <a:t>Oru</a:t>
            </a:r>
            <a:r>
              <a:rPr lang="cs-CZ" sz="2200" dirty="0">
                <a:latin typeface="Garamond" panose="02020404030301010803" pitchFamily="18" charset="0"/>
              </a:rPr>
              <a:t> (Nigérie) chovat </a:t>
            </a:r>
            <a:r>
              <a:rPr lang="cs-CZ" sz="2200" dirty="0" smtClean="0">
                <a:latin typeface="Garamond" panose="02020404030301010803" pitchFamily="18" charset="0"/>
              </a:rPr>
              <a:t>kuřata, ale odpor místních obyvatel – kuřata </a:t>
            </a:r>
            <a:r>
              <a:rPr lang="cs-CZ" sz="2200" dirty="0">
                <a:latin typeface="Garamond" panose="02020404030301010803" pitchFamily="18" charset="0"/>
              </a:rPr>
              <a:t>kálejí na půdu, </a:t>
            </a:r>
            <a:r>
              <a:rPr lang="cs-CZ" sz="2200" dirty="0" smtClean="0">
                <a:latin typeface="Garamond" panose="02020404030301010803" pitchFamily="18" charset="0"/>
              </a:rPr>
              <a:t>„</a:t>
            </a:r>
            <a:r>
              <a:rPr lang="cs-CZ" sz="2200" i="1" dirty="0" smtClean="0">
                <a:latin typeface="Garamond" panose="02020404030301010803" pitchFamily="18" charset="0"/>
              </a:rPr>
              <a:t>kde </a:t>
            </a:r>
            <a:r>
              <a:rPr lang="cs-CZ" sz="2200" i="1" dirty="0">
                <a:latin typeface="Garamond" panose="02020404030301010803" pitchFamily="18" charset="0"/>
              </a:rPr>
              <a:t>leží </a:t>
            </a:r>
            <a:r>
              <a:rPr lang="cs-CZ" sz="2200" i="1" dirty="0" smtClean="0">
                <a:latin typeface="Garamond" panose="02020404030301010803" pitchFamily="18" charset="0"/>
              </a:rPr>
              <a:t>naši </a:t>
            </a:r>
            <a:r>
              <a:rPr lang="cs-CZ" sz="2200" i="1" dirty="0" smtClean="0">
                <a:latin typeface="Garamond" panose="02020404030301010803" pitchFamily="18" charset="0"/>
              </a:rPr>
              <a:t>předci“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 </a:t>
            </a:r>
            <a:r>
              <a:rPr lang="cs-CZ" sz="2200" dirty="0" smtClean="0">
                <a:latin typeface="Garamond" panose="02020404030301010803" pitchFamily="18" charset="0"/>
              </a:rPr>
              <a:t>konflikt musela </a:t>
            </a:r>
            <a:r>
              <a:rPr lang="cs-CZ" sz="2200" dirty="0">
                <a:latin typeface="Garamond" panose="02020404030301010803" pitchFamily="18" charset="0"/>
              </a:rPr>
              <a:t>řešit armáda </a:t>
            </a:r>
            <a:endParaRPr lang="cs-CZ" sz="2200" dirty="0" smtClean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600" dirty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b="1" dirty="0" smtClean="0">
                <a:latin typeface="Garamond" panose="02020404030301010803" pitchFamily="18" charset="0"/>
              </a:rPr>
              <a:t>Ekonomický rozvoj </a:t>
            </a:r>
            <a:r>
              <a:rPr lang="cs-CZ" sz="2600" dirty="0" smtClean="0">
                <a:latin typeface="Garamond" panose="02020404030301010803" pitchFamily="18" charset="0"/>
              </a:rPr>
              <a:t>a/nebo </a:t>
            </a:r>
            <a:r>
              <a:rPr lang="cs-CZ" sz="2600" b="1" dirty="0" smtClean="0">
                <a:latin typeface="Garamond" panose="02020404030301010803" pitchFamily="18" charset="0"/>
              </a:rPr>
              <a:t>environmentální hrozby</a:t>
            </a:r>
            <a:r>
              <a:rPr lang="cs-CZ" sz="2600" dirty="0" smtClean="0">
                <a:latin typeface="Garamond" panose="02020404030301010803" pitchFamily="18" charset="0"/>
              </a:rPr>
              <a:t> (desertifikace, odlesňování, vysychání řek či jezer) 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 migrace  </a:t>
            </a: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tlak na držbu půdy 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 politická mobilizace nad klíčovou otázkou </a:t>
            </a: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práv na vlastnictví půdy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Vlastnictví tak podléhá několika rovinám pravidel a zvyků </a:t>
            </a:r>
          </a:p>
        </p:txBody>
      </p:sp>
    </p:spTree>
    <p:extLst>
      <p:ext uri="{BB962C8B-B14F-4D97-AF65-F5344CB8AC3E}">
        <p14:creationId xmlns:p14="http://schemas.microsoft.com/office/powerpoint/2010/main" val="1482699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„</a:t>
            </a:r>
            <a:r>
              <a:rPr lang="cs-CZ" sz="2000" i="1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Peněženku </a:t>
            </a:r>
            <a:r>
              <a:rPr lang="cs-CZ" sz="2000" i="1" dirty="0">
                <a:solidFill>
                  <a:schemeClr val="bg1"/>
                </a:solidFill>
                <a:latin typeface="Bohemian typewriter" panose="02000000000000000000" pitchFamily="2" charset="0"/>
              </a:rPr>
              <a:t>mi můžou vzít, kočár mi můžou vzít. </a:t>
            </a:r>
            <a:r>
              <a:rPr lang="cs-CZ" sz="2000" i="1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Ale“ </a:t>
            </a:r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půdu?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>
                <a:latin typeface="Garamond" panose="02020404030301010803" pitchFamily="18" charset="0"/>
                <a:sym typeface="Symbol"/>
              </a:rPr>
              <a:t>Zásadní střet principu </a:t>
            </a:r>
            <a:r>
              <a:rPr lang="cs-CZ" sz="2200" i="1" dirty="0">
                <a:latin typeface="Garamond" panose="02020404030301010803" pitchFamily="18" charset="0"/>
                <a:sym typeface="Symbol"/>
              </a:rPr>
              <a:t>národního občanství</a:t>
            </a:r>
            <a:r>
              <a:rPr lang="cs-CZ" sz="2200" dirty="0">
                <a:latin typeface="Garamond" panose="02020404030301010803" pitchFamily="18" charset="0"/>
                <a:sym typeface="Symbol"/>
              </a:rPr>
              <a:t> a </a:t>
            </a:r>
            <a:r>
              <a:rPr lang="cs-CZ" sz="2200" i="1" dirty="0">
                <a:latin typeface="Garamond" panose="02020404030301010803" pitchFamily="18" charset="0"/>
                <a:sym typeface="Symbol"/>
              </a:rPr>
              <a:t>autochtonie</a:t>
            </a:r>
            <a:r>
              <a:rPr lang="cs-CZ" sz="2200" dirty="0">
                <a:latin typeface="Garamond" panose="02020404030301010803" pitchFamily="18" charset="0"/>
                <a:sym typeface="Symbol"/>
              </a:rPr>
              <a:t> (</a:t>
            </a:r>
            <a:r>
              <a:rPr lang="cs-CZ" sz="2200" i="1" dirty="0" err="1">
                <a:latin typeface="Garamond" panose="02020404030301010803" pitchFamily="18" charset="0"/>
                <a:sym typeface="Symbol"/>
              </a:rPr>
              <a:t>domorodectví</a:t>
            </a:r>
            <a:r>
              <a:rPr lang="cs-CZ" sz="2200" i="1" dirty="0">
                <a:latin typeface="Garamond" panose="02020404030301010803" pitchFamily="18" charset="0"/>
                <a:sym typeface="Symbol"/>
              </a:rPr>
              <a:t>, přináležitost</a:t>
            </a:r>
            <a:r>
              <a:rPr lang="cs-CZ" sz="2200" dirty="0">
                <a:latin typeface="Garamond" panose="02020404030301010803" pitchFamily="18" charset="0"/>
                <a:sym typeface="Symbol"/>
              </a:rPr>
              <a:t>), která je důležitější pro exkluzi/inkluzi  </a:t>
            </a:r>
            <a:r>
              <a:rPr lang="cs-CZ" sz="2200" b="1" dirty="0">
                <a:latin typeface="Garamond" panose="02020404030301010803" pitchFamily="18" charset="0"/>
                <a:sym typeface="Symbol"/>
              </a:rPr>
              <a:t>manipulace elitami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>
                <a:latin typeface="Garamond" panose="02020404030301010803" pitchFamily="18" charset="0"/>
                <a:sym typeface="Symbol"/>
              </a:rPr>
              <a:t>Např. v Pobřeží slonoviny se během konfliktu o půdu stalo z autochtonie kritérium pro zbavení velké skupiny obyvatelstva jejích práv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>
                <a:latin typeface="Garamond" panose="02020404030301010803" pitchFamily="18" charset="0"/>
                <a:sym typeface="Symbol"/>
              </a:rPr>
              <a:t>V Nigérii oproti tomu autochtonie neměla šanci zabránit záboru „svého“ území zahraničními společnostmi těžícími ropu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Silnější 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pozici </a:t>
            </a:r>
            <a:r>
              <a:rPr lang="cs-CZ" sz="2600" dirty="0" smtClean="0">
                <a:latin typeface="Garamond" panose="02020404030301010803" pitchFamily="18" charset="0"/>
                <a:sym typeface="Symbol"/>
              </a:rPr>
              <a:t>nabývají </a:t>
            </a: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centrální </a:t>
            </a: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vlády</a:t>
            </a: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Koloniální dědictví  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(totalizující) 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jednostranické 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režimy </a:t>
            </a:r>
            <a:r>
              <a:rPr lang="cs-CZ" sz="2200" dirty="0">
                <a:latin typeface="Garamond" panose="02020404030301010803" pitchFamily="18" charset="0"/>
                <a:sym typeface="Symbol"/>
              </a:rPr>
              <a:t> 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 vojenské režimy: dominance 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skrze donucovací prostředky</a:t>
            </a: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 </a:t>
            </a: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Tradiční pojetí držby půdy ustupuje modernímu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dopady na stabilitu, ekonomiku, sociální situaci...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600" dirty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400" dirty="0">
              <a:latin typeface="Garamond" panose="02020404030301010803" pitchFamily="18" charset="0"/>
              <a:sym typeface="Symbol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1400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600" dirty="0" smtClean="0">
              <a:latin typeface="Garamond" panose="02020404030301010803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4255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smtClean="0">
                <a:solidFill>
                  <a:schemeClr val="bg1"/>
                </a:solidFill>
                <a:latin typeface="Bohemian typewriter" panose="02000000000000000000" pitchFamily="2" charset="0"/>
              </a:rPr>
              <a:t>Environmentální hrozby - odlesňování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b="1" dirty="0" smtClean="0">
                <a:latin typeface="Garamond" panose="02020404030301010803" pitchFamily="18" charset="0"/>
              </a:rPr>
              <a:t>Odlesňování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Růst populace, plantáže, těžba (dřevo samotné, i jiné nerosty)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Odlesňování v západní Africe je nejprudší na světě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b="1" dirty="0" smtClean="0">
                <a:latin typeface="Garamond" panose="02020404030301010803" pitchFamily="18" charset="0"/>
                <a:sym typeface="Symbol"/>
              </a:rPr>
              <a:t>Guinejský prales se zmenšil na 20 % své původní rozlohy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Člověk proniká do hloubky lesa (=&gt; </a:t>
            </a:r>
            <a:r>
              <a:rPr lang="cs-CZ" sz="1800" dirty="0" err="1" smtClean="0">
                <a:latin typeface="Garamond" panose="02020404030301010803" pitchFamily="18" charset="0"/>
                <a:sym typeface="Symbol"/>
              </a:rPr>
              <a:t>ebola</a:t>
            </a: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(Udržované) lesy mají celou řadu funkcí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Zdroj energie (v západní Africe okolo 85 %)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Zdroj stavebních materiálů (9/10 lidí žijí v domech postavených „na černo“)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8/10 lidí využívají služeb tradičních léčitelů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„Bush </a:t>
            </a:r>
            <a:r>
              <a:rPr lang="cs-CZ" sz="1800" dirty="0" err="1" smtClean="0">
                <a:latin typeface="Garamond" panose="02020404030301010803" pitchFamily="18" charset="0"/>
                <a:sym typeface="Symbol"/>
              </a:rPr>
              <a:t>meat</a:t>
            </a: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“ – největší zdroj proteinů  + houby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>
                <a:latin typeface="Garamond" panose="02020404030301010803" pitchFamily="18" charset="0"/>
                <a:sym typeface="Symbol"/>
              </a:rPr>
              <a:t>Spirituální účely  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66561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Environmentální hrozby </a:t>
            </a:r>
            <a:r>
              <a:rPr lang="cs-CZ" sz="2000" dirty="0">
                <a:solidFill>
                  <a:schemeClr val="bg1"/>
                </a:solidFill>
                <a:latin typeface="Bohemian typewriter" panose="02000000000000000000" pitchFamily="2" charset="0"/>
              </a:rPr>
              <a:t>- </a:t>
            </a:r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desertifikace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Sucha a desertifikace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Globální změny klimatu + odlesňování, příliš intenzivní formy zemědělství (=&gt; ročně přibývá až 351.000 hektarů pouště)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Zemědělství stále dominantním sektorem </a:t>
            </a:r>
            <a:r>
              <a:rPr lang="cs-CZ" sz="2200" dirty="0" err="1" smtClean="0">
                <a:latin typeface="Garamond" panose="02020404030301010803" pitchFamily="18" charset="0"/>
                <a:sym typeface="Symbol"/>
              </a:rPr>
              <a:t>hosp</a:t>
            </a: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. – rostoucí populace + zmenšování úrodné plochy =&gt; rostoucí chudoba, migrace do měst či do úrodných částí =&gt; konflikty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800" dirty="0">
              <a:latin typeface="Garamond" panose="02020404030301010803" pitchFamily="18" charset="0"/>
              <a:sym typeface="Symbol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2102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Environmentální hrozby </a:t>
            </a:r>
            <a:r>
              <a:rPr lang="cs-CZ" sz="2000" dirty="0">
                <a:solidFill>
                  <a:schemeClr val="bg1"/>
                </a:solidFill>
                <a:latin typeface="Bohemian typewriter" panose="02000000000000000000" pitchFamily="2" charset="0"/>
              </a:rPr>
              <a:t>- </a:t>
            </a:r>
            <a:r>
              <a:rPr lang="cs-CZ" sz="2000" dirty="0" smtClean="0">
                <a:solidFill>
                  <a:schemeClr val="bg1"/>
                </a:solidFill>
                <a:latin typeface="Bohemian typewriter" panose="02000000000000000000" pitchFamily="2" charset="0"/>
              </a:rPr>
              <a:t>těžba</a:t>
            </a:r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600" b="1" dirty="0" smtClean="0">
                <a:latin typeface="Garamond" panose="02020404030301010803" pitchFamily="18" charset="0"/>
                <a:sym typeface="Symbol"/>
              </a:rPr>
              <a:t>Devastace </a:t>
            </a:r>
            <a:r>
              <a:rPr lang="cs-CZ" sz="2600" b="1" dirty="0">
                <a:latin typeface="Garamond" panose="02020404030301010803" pitchFamily="18" charset="0"/>
                <a:sym typeface="Symbol"/>
              </a:rPr>
              <a:t>životního prostředí těžbou/zemědělstvím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200" dirty="0" smtClean="0">
                <a:latin typeface="Garamond" panose="02020404030301010803" pitchFamily="18" charset="0"/>
                <a:sym typeface="Symbol"/>
              </a:rPr>
              <a:t>Mauritánie </a:t>
            </a:r>
            <a:r>
              <a:rPr lang="cs-CZ" sz="2200" dirty="0">
                <a:latin typeface="Garamond" panose="02020404030301010803" pitchFamily="18" charset="0"/>
                <a:sym typeface="Symbol"/>
              </a:rPr>
              <a:t>(železná ruda), Libérie (kaučuk), Guinea-Bissau (kešu)</a:t>
            </a:r>
            <a:endParaRPr lang="cs-CZ" sz="600" dirty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400" b="1" dirty="0">
                <a:latin typeface="Garamond" panose="02020404030301010803" pitchFamily="18" charset="0"/>
                <a:sym typeface="Symbol"/>
              </a:rPr>
              <a:t>Nigérie (ropa</a:t>
            </a:r>
            <a:r>
              <a:rPr lang="cs-CZ" sz="2400" b="1" dirty="0" smtClean="0">
                <a:latin typeface="Garamond" panose="02020404030301010803" pitchFamily="18" charset="0"/>
                <a:sym typeface="Symbol"/>
              </a:rPr>
              <a:t>)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000" dirty="0" smtClean="0">
                <a:latin typeface="Garamond" panose="02020404030301010803" pitchFamily="18" charset="0"/>
                <a:sym typeface="Symbol"/>
              </a:rPr>
              <a:t>Nález ropy v 2. pol. 60. let 20. stol.  </a:t>
            </a:r>
            <a:r>
              <a:rPr lang="cs-CZ" sz="2000" b="1" dirty="0" smtClean="0">
                <a:latin typeface="Garamond" panose="02020404030301010803" pitchFamily="18" charset="0"/>
                <a:sym typeface="Symbol"/>
              </a:rPr>
              <a:t>válka v Biafře (1967–1970)</a:t>
            </a:r>
            <a:endParaRPr lang="cs-CZ" sz="20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dirty="0" smtClean="0">
                <a:latin typeface="Garamond" panose="02020404030301010803" pitchFamily="18" charset="0"/>
                <a:sym typeface="Symbol"/>
              </a:rPr>
              <a:t>Dnes: </a:t>
            </a:r>
            <a:r>
              <a:rPr lang="cs-CZ" b="1" dirty="0" smtClean="0">
                <a:latin typeface="Garamond" panose="02020404030301010803" pitchFamily="18" charset="0"/>
                <a:sym typeface="Symbol"/>
              </a:rPr>
              <a:t>delta Nigeru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dirty="0" err="1" smtClean="0">
                <a:latin typeface="Garamond" panose="02020404030301010803" pitchFamily="18" charset="0"/>
                <a:sym typeface="Symbol"/>
              </a:rPr>
              <a:t>Royal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 </a:t>
            </a:r>
            <a:r>
              <a:rPr lang="cs-CZ" dirty="0" err="1" smtClean="0">
                <a:latin typeface="Garamond" panose="02020404030301010803" pitchFamily="18" charset="0"/>
                <a:sym typeface="Symbol"/>
              </a:rPr>
              <a:t>Dutch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 Shell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b="1" dirty="0" smtClean="0">
                <a:latin typeface="Garamond" panose="02020404030301010803" pitchFamily="18" charset="0"/>
                <a:sym typeface="Symbol"/>
              </a:rPr>
              <a:t>Vojenské režimy 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(zejm. Sani </a:t>
            </a:r>
            <a:r>
              <a:rPr lang="cs-CZ" dirty="0" err="1" smtClean="0">
                <a:latin typeface="Garamond" panose="02020404030301010803" pitchFamily="18" charset="0"/>
                <a:sym typeface="Symbol"/>
              </a:rPr>
              <a:t>Abacha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): masakry odpůrců 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dirty="0" err="1" smtClean="0">
                <a:latin typeface="Garamond" panose="02020404030301010803" pitchFamily="18" charset="0"/>
                <a:sym typeface="Symbol"/>
              </a:rPr>
              <a:t>Abacha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: 1993–1998 – 5 mld. USD </a:t>
            </a:r>
          </a:p>
          <a:p>
            <a:pPr lvl="4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dirty="0" smtClean="0">
                <a:latin typeface="Garamond" panose="02020404030301010803" pitchFamily="18" charset="0"/>
                <a:sym typeface="Symbol"/>
              </a:rPr>
              <a:t>zemřel při sexu s indickou prostitutkou </a:t>
            </a:r>
            <a:r>
              <a:rPr lang="cs-CZ" dirty="0">
                <a:latin typeface="Garamond" panose="02020404030301010803" pitchFamily="18" charset="0"/>
                <a:sym typeface="Symbol"/>
              </a:rPr>
              <a:t></a:t>
            </a:r>
            <a:r>
              <a:rPr lang="cs-CZ" dirty="0" smtClean="0">
                <a:latin typeface="Garamond" panose="02020404030301010803" pitchFamily="18" charset="0"/>
                <a:sym typeface="Symbol"/>
              </a:rPr>
              <a:t> jeho žena chtěla opustit zemi s 38 kufry napěchovanými penězi 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dirty="0" smtClean="0">
                <a:latin typeface="Garamond" panose="02020404030301010803" pitchFamily="18" charset="0"/>
                <a:sym typeface="Symbol"/>
              </a:rPr>
              <a:t>1960–2012 – rozkradeno 400 mld. USD!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800" dirty="0">
              <a:latin typeface="Garamond" panose="02020404030301010803" pitchFamily="18" charset="0"/>
              <a:sym typeface="Symbol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7482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/>
            <a:endParaRPr lang="en-US" sz="2000" dirty="0" smtClean="0">
              <a:solidFill>
                <a:schemeClr val="bg1"/>
              </a:solidFill>
              <a:latin typeface="Bohemian typewrit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78" y="1600200"/>
            <a:ext cx="8297322" cy="4783138"/>
          </a:xfrm>
        </p:spPr>
        <p:txBody>
          <a:bodyPr lIns="0" tIns="0" rIns="0" bIns="0">
            <a:normAutofit/>
          </a:bodyPr>
          <a:lstStyle/>
          <a:p>
            <a:pPr lvl="2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dirty="0" smtClean="0">
              <a:latin typeface="Garamond" panose="02020404030301010803" pitchFamily="18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1800" dirty="0">
              <a:latin typeface="Garamond" panose="02020404030301010803" pitchFamily="18" charset="0"/>
              <a:sym typeface="Symbol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200" dirty="0" smtClean="0">
              <a:latin typeface="Garamond" panose="02020404030301010803" pitchFamily="18" charset="0"/>
              <a:sym typeface="Symbol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cs-CZ" sz="2200" b="1" dirty="0" smtClean="0">
              <a:latin typeface="Garamond" panose="02020404030301010803" pitchFamily="18" charset="0"/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70" y="0"/>
            <a:ext cx="9714710" cy="6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194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_UHK_prezentace – mo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A9D53D2423064CB408674544AF47F0" ma:contentTypeVersion="1" ma:contentTypeDescription="Vytvoří nový dokument" ma:contentTypeScope="" ma:versionID="c3316e6db6c84751816ad574fe42616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07ce7dccea0fb89f33b58a1da5c0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DCC086-5CF0-4509-B940-AC7FB80D4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9249F-4A1B-49F4-99DD-A8349F864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28AD0E-7BD0-4F20-805E-03C7BB4027C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FF_UHK_prezentace – moje</Template>
  <TotalTime>4407</TotalTime>
  <Words>767</Words>
  <Application>Microsoft Office PowerPoint</Application>
  <PresentationFormat>Předvádění na obrazovce (4:3)</PresentationFormat>
  <Paragraphs>101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FF_UHK_prezentace – moje</vt:lpstr>
      <vt:lpstr>Prezentace aplikace PowerPoint</vt:lpstr>
      <vt:lpstr>Historie...</vt:lpstr>
      <vt:lpstr>Identita = lokalita ?</vt:lpstr>
      <vt:lpstr>„Peněženku mi můžou vzít, kočár mi můžou vzít. Ale“ půdu?</vt:lpstr>
      <vt:lpstr>„Peněženku mi můžou vzít, kočár mi můžou vzít. Ale“ půdu?</vt:lpstr>
      <vt:lpstr>Environmentální hrozby - odlesňování</vt:lpstr>
      <vt:lpstr>Environmentální hrozby - desertifikace</vt:lpstr>
      <vt:lpstr>Environmentální hrozby - těžba</vt:lpstr>
      <vt:lpstr>Prezentace aplikace PowerPoint</vt:lpstr>
      <vt:lpstr>Prezentace aplikace PowerPoint</vt:lpstr>
      <vt:lpstr>Prezentace aplikace PowerPoint</vt:lpstr>
      <vt:lpstr>Environmentální hrozby? Jak prosté...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</dc:creator>
  <cp:lastModifiedBy>Jan Prouza </cp:lastModifiedBy>
  <cp:revision>70</cp:revision>
  <dcterms:created xsi:type="dcterms:W3CDTF">2013-03-18T19:51:14Z</dcterms:created>
  <dcterms:modified xsi:type="dcterms:W3CDTF">2015-03-23T11:00:23Z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