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58" r:id="rId4"/>
    <p:sldId id="277" r:id="rId5"/>
    <p:sldId id="278" r:id="rId6"/>
    <p:sldId id="279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71" r:id="rId15"/>
    <p:sldId id="280" r:id="rId16"/>
    <p:sldId id="281" r:id="rId17"/>
    <p:sldId id="282" r:id="rId18"/>
    <p:sldId id="296" r:id="rId19"/>
    <p:sldId id="297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9" autoAdjust="0"/>
    <p:restoredTop sz="99715" autoAdjust="0"/>
  </p:normalViewPr>
  <p:slideViewPr>
    <p:cSldViewPr snapToGrid="0">
      <p:cViewPr>
        <p:scale>
          <a:sx n="40" d="100"/>
          <a:sy n="40" d="100"/>
        </p:scale>
        <p:origin x="-418" y="-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110" baseline="0" dirty="0"/>
              <a:t>Rozložení citovaných zdrojů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110" baseline="0" dirty="0" err="1"/>
              <a:t>Pierre</a:t>
            </a:r>
            <a:r>
              <a:rPr lang="cs-CZ" sz="2110" baseline="0" dirty="0"/>
              <a:t> </a:t>
            </a:r>
            <a:r>
              <a:rPr lang="cs-CZ" sz="2110" baseline="0" dirty="0" err="1"/>
              <a:t>Dansereau</a:t>
            </a:r>
            <a:r>
              <a:rPr lang="cs-CZ" sz="2110" baseline="0" dirty="0"/>
              <a:t> </a:t>
            </a:r>
            <a:r>
              <a:rPr lang="cs-CZ" sz="2110" baseline="0" dirty="0" err="1"/>
              <a:t>Inscape</a:t>
            </a:r>
            <a:r>
              <a:rPr lang="cs-CZ" sz="2110" baseline="0" dirty="0"/>
              <a:t>/</a:t>
            </a:r>
            <a:r>
              <a:rPr lang="cs-CZ" sz="2110" baseline="0" dirty="0" err="1"/>
              <a:t>Landscape</a:t>
            </a:r>
            <a:endParaRPr lang="en-US" sz="2110" baseline="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List1!$A$2:$A$7</c:f>
              <c:strCache>
                <c:ptCount val="6"/>
                <c:pt idx="0">
                  <c:v>Ekologie a geografie</c:v>
                </c:pt>
                <c:pt idx="1">
                  <c:v>Socio-ekologie </c:v>
                </c:pt>
                <c:pt idx="2">
                  <c:v>Sociologie</c:v>
                </c:pt>
                <c:pt idx="3">
                  <c:v>Filozofie</c:v>
                </c:pt>
                <c:pt idx="4">
                  <c:v>Ekonomie</c:v>
                </c:pt>
                <c:pt idx="5">
                  <c:v>Beletrie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53</c:v>
                </c:pt>
                <c:pt idx="1">
                  <c:v>28</c:v>
                </c:pt>
                <c:pt idx="2">
                  <c:v>16</c:v>
                </c:pt>
                <c:pt idx="3">
                  <c:v>15</c:v>
                </c:pt>
                <c:pt idx="4">
                  <c:v>4</c:v>
                </c:pt>
                <c:pt idx="5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70-4B7C-92BF-57F2CE5D2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684544"/>
        <c:axId val="76342016"/>
      </c:barChart>
      <c:catAx>
        <c:axId val="6068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6342016"/>
        <c:crosses val="autoZero"/>
        <c:auto val="1"/>
        <c:lblAlgn val="ctr"/>
        <c:lblOffset val="100"/>
        <c:noMultiLvlLbl val="0"/>
      </c:catAx>
      <c:valAx>
        <c:axId val="7634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68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86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75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20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67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91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19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22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03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61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12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29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D9D29-B3DE-459A-99E3-71C1B73DA9CC}" type="datetimeFigureOut">
              <a:rPr lang="cs-CZ" smtClean="0"/>
              <a:t>5.3.2019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21611-5122-4500-A4CB-FC7E52193A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15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3600" b="1" dirty="0" err="1" smtClean="0"/>
              <a:t>Pierre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Dansereau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 err="1" smtClean="0"/>
              <a:t>Ecology</a:t>
            </a:r>
            <a:r>
              <a:rPr lang="cs-CZ" sz="3600" b="1" dirty="0" smtClean="0"/>
              <a:t> and sociology </a:t>
            </a:r>
            <a:r>
              <a:rPr lang="cs-CZ" sz="3600" b="1" dirty="0" err="1" smtClean="0"/>
              <a:t>synthesis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Concept</a:t>
            </a:r>
            <a:r>
              <a:rPr lang="cs-CZ" b="1" dirty="0" smtClean="0"/>
              <a:t> </a:t>
            </a:r>
            <a:r>
              <a:rPr lang="cs-CZ" b="1" dirty="0" err="1"/>
              <a:t>Inscape</a:t>
            </a:r>
            <a:r>
              <a:rPr lang="cs-CZ" b="1" dirty="0"/>
              <a:t>/</a:t>
            </a:r>
            <a:r>
              <a:rPr lang="cs-CZ" b="1" dirty="0" err="1"/>
              <a:t>Landscape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project</a:t>
            </a:r>
            <a:r>
              <a:rPr lang="cs-CZ" b="1" dirty="0" smtClean="0"/>
              <a:t> management</a:t>
            </a:r>
            <a:endParaRPr lang="cs-CZ" dirty="0" smtClean="0"/>
          </a:p>
          <a:p>
            <a:r>
              <a:rPr lang="cs-CZ" dirty="0" smtClean="0"/>
              <a:t>Miloslav Lapka</a:t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888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Ad 3. „</a:t>
            </a:r>
            <a:r>
              <a:rPr lang="cs-CZ" sz="3600" dirty="0"/>
              <a:t>5</a:t>
            </a:r>
            <a:r>
              <a:rPr lang="cs-CZ" sz="3600" dirty="0" smtClean="0"/>
              <a:t> E“. 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6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Every landscape, every trophic level is </a:t>
            </a:r>
            <a:r>
              <a:rPr lang="en-US" sz="1800" dirty="0" err="1" smtClean="0"/>
              <a:t>determinated</a:t>
            </a:r>
            <a:r>
              <a:rPr lang="en-US" sz="1800" dirty="0" smtClean="0"/>
              <a:t> by 5 E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                                                                                                                                             (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                     (</a:t>
            </a:r>
            <a:r>
              <a:rPr lang="en-US" sz="1800" dirty="0" err="1" smtClean="0"/>
              <a:t>Dansereau</a:t>
            </a:r>
            <a:r>
              <a:rPr lang="en-US" sz="1800" dirty="0" smtClean="0"/>
              <a:t> ibid, pp. 85-86). </a:t>
            </a:r>
          </a:p>
          <a:p>
            <a:pPr marL="0" indent="0">
              <a:buNone/>
            </a:pPr>
            <a:r>
              <a:rPr lang="en-US" sz="1800" dirty="0" smtClean="0"/>
              <a:t>                                                                                 </a:t>
            </a:r>
            <a:endParaRPr lang="en-US" sz="1800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89858"/>
              </p:ext>
            </p:extLst>
          </p:nvPr>
        </p:nvGraphicFramePr>
        <p:xfrm>
          <a:off x="1411224" y="2375532"/>
          <a:ext cx="9942576" cy="2853692"/>
        </p:xfrm>
        <a:graphic>
          <a:graphicData uri="http://schemas.openxmlformats.org/drawingml/2006/table">
            <a:tbl>
              <a:tblPr firstRow="1" firstCol="1" bandRow="1"/>
              <a:tblGrid>
                <a:gridCol w="9942576">
                  <a:extLst>
                    <a:ext uri="{9D8B030D-6E8A-4147-A177-3AD203B41FA5}">
                      <a16:colId xmlns:a16="http://schemas.microsoft.com/office/drawing/2014/main" xmlns="" val="2667386737"/>
                    </a:ext>
                  </a:extLst>
                </a:gridCol>
              </a:tblGrid>
              <a:tr h="6504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Ecology (ecosystems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a landscape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7459404"/>
                  </a:ext>
                </a:extLst>
              </a:tr>
              <a:tr h="517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Etology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noProof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life</a:t>
                      </a:r>
                      <a:r>
                        <a:rPr lang="en-US" sz="1800" baseline="0" noProof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style and knowledge of human population using the sources from ecology</a:t>
                      </a:r>
                      <a:endParaRPr lang="en-US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5024715"/>
                  </a:ext>
                </a:extLst>
              </a:tr>
              <a:tr h="6504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Economy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noProof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(landscape</a:t>
                      </a:r>
                      <a:r>
                        <a:rPr lang="en-US" sz="1800" baseline="0" noProof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noProof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management, from</a:t>
                      </a:r>
                      <a:r>
                        <a:rPr lang="en-US" sz="1800" baseline="0" noProof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ancient gatherers to urbanization, industrialization and export – import, capital investigation)</a:t>
                      </a:r>
                      <a:endParaRPr lang="en-US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0403206"/>
                  </a:ext>
                </a:extLst>
              </a:tr>
              <a:tr h="517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Etnology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(race,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gender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culture)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2125698"/>
                  </a:ext>
                </a:extLst>
              </a:tr>
              <a:tr h="517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Ethics </a:t>
                      </a:r>
                      <a:r>
                        <a:rPr lang="en-US" sz="1800" noProof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(moral values a and way of life influenced</a:t>
                      </a:r>
                      <a:r>
                        <a:rPr lang="en-US" sz="1800" baseline="0" noProof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exploitation of natural resources)</a:t>
                      </a:r>
                      <a:endParaRPr lang="en-US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7778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8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0"/>
            <a:ext cx="10591800" cy="138792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 smtClean="0"/>
              <a:t>Ad 4. </a:t>
            </a:r>
            <a:r>
              <a:rPr lang="en-US" sz="3600" dirty="0" smtClean="0"/>
              <a:t>Possibility of an implementation in Landscape Research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112520"/>
            <a:ext cx="10591800" cy="5064443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Research questions</a:t>
            </a:r>
            <a:r>
              <a:rPr lang="cs-CZ" sz="2400" dirty="0" smtClean="0"/>
              <a:t>:</a:t>
            </a:r>
          </a:p>
          <a:p>
            <a:pPr marL="0" indent="0">
              <a:buNone/>
            </a:pPr>
            <a:endParaRPr lang="cs-CZ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300" dirty="0" smtClean="0"/>
              <a:t>What energy transfers are involved in the succession from wild to rural to industrial or urban landscape? </a:t>
            </a:r>
            <a:endParaRPr lang="cs-CZ" sz="2300" dirty="0" smtClean="0"/>
          </a:p>
          <a:p>
            <a:pPr marL="0" indent="0">
              <a:buNone/>
            </a:pPr>
            <a:r>
              <a:rPr lang="en-US" sz="2300" dirty="0" smtClean="0"/>
              <a:t> (L. typology)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300" dirty="0" smtClean="0"/>
              <a:t>What system of values are the basic motive of our management practice? </a:t>
            </a:r>
            <a:r>
              <a:rPr lang="cs-CZ" sz="2300" dirty="0"/>
              <a:t> </a:t>
            </a:r>
            <a:r>
              <a:rPr lang="cs-CZ" sz="2300" dirty="0" smtClean="0"/>
              <a:t>                                                              </a:t>
            </a:r>
            <a:r>
              <a:rPr lang="en-US" sz="2300" dirty="0" smtClean="0"/>
              <a:t>(rural development and its discourse: developing or nature and culture conservation)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300" dirty="0" smtClean="0"/>
              <a:t>What is the present perception of existing landscapes that sustain the forms of cycling that we are now witness? </a:t>
            </a:r>
            <a:r>
              <a:rPr lang="cs-CZ" sz="2300" dirty="0" smtClean="0"/>
              <a:t>                                                                                                                                                               </a:t>
            </a:r>
            <a:r>
              <a:rPr lang="en-US" sz="2300" dirty="0" smtClean="0"/>
              <a:t>(methodological approach of sociology consumption – post – consumption society, NEP, HEP environmental sociology)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300" dirty="0" smtClean="0"/>
              <a:t>What changes can we foresee in human motivation and interaction that promise hope for a better environment?  </a:t>
            </a:r>
            <a:r>
              <a:rPr lang="cs-CZ" sz="2300" dirty="0" smtClean="0"/>
              <a:t>                                                                                                                                                         </a:t>
            </a:r>
            <a:r>
              <a:rPr lang="en-US" sz="2300" dirty="0" smtClean="0"/>
              <a:t>(concepts of sustainable development, green economy, </a:t>
            </a:r>
            <a:r>
              <a:rPr lang="en-US" sz="2300" dirty="0" err="1" smtClean="0"/>
              <a:t>bioeconomy</a:t>
            </a:r>
            <a:r>
              <a:rPr lang="en-US" sz="2000" dirty="0" smtClean="0"/>
              <a:t>                                                                                                                        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(</a:t>
            </a:r>
            <a:r>
              <a:rPr lang="cs-CZ" sz="2000" dirty="0" err="1" smtClean="0"/>
              <a:t>According</a:t>
            </a:r>
            <a:r>
              <a:rPr lang="cs-CZ" sz="2000" dirty="0" smtClean="0"/>
              <a:t>: </a:t>
            </a:r>
            <a:r>
              <a:rPr lang="en-US" sz="2000" dirty="0" err="1" smtClean="0"/>
              <a:t>Dansereau</a:t>
            </a:r>
            <a:r>
              <a:rPr lang="en-US" sz="2000" dirty="0" smtClean="0"/>
              <a:t>, p. 94)</a:t>
            </a:r>
          </a:p>
          <a:p>
            <a:pPr marL="0" indent="0">
              <a:buNone/>
            </a:pPr>
            <a:endParaRPr lang="en-US" sz="1900" dirty="0" smtClean="0"/>
          </a:p>
          <a:p>
            <a:pPr marL="0" indent="0">
              <a:buNone/>
            </a:pPr>
            <a:r>
              <a:rPr lang="en-US" sz="2100" dirty="0" smtClean="0"/>
              <a:t>„</a:t>
            </a:r>
            <a:r>
              <a:rPr lang="en-US" sz="2600" dirty="0" smtClean="0"/>
              <a:t>Inscape  is </a:t>
            </a:r>
            <a:r>
              <a:rPr lang="cs-CZ" sz="2600" dirty="0" smtClean="0"/>
              <a:t>so </a:t>
            </a:r>
            <a:r>
              <a:rPr lang="en-US" sz="2600" dirty="0" smtClean="0"/>
              <a:t>strong in recourses distribution like a</a:t>
            </a:r>
            <a:r>
              <a:rPr lang="cs-CZ" sz="2600" dirty="0" smtClean="0"/>
              <a:t>n</a:t>
            </a:r>
            <a:r>
              <a:rPr lang="en-US" sz="2600" dirty="0" smtClean="0"/>
              <a:t> earthquake, flood and dieses</a:t>
            </a:r>
            <a:r>
              <a:rPr lang="cs-CZ" sz="2600" dirty="0" smtClean="0"/>
              <a:t>“</a:t>
            </a:r>
            <a:r>
              <a:rPr lang="en-US" sz="2600" dirty="0" smtClean="0"/>
              <a:t>. </a:t>
            </a:r>
          </a:p>
          <a:p>
            <a:pPr marL="0" indent="0">
              <a:buNone/>
            </a:pPr>
            <a:r>
              <a:rPr lang="cs-CZ" sz="2100" dirty="0" smtClean="0"/>
              <a:t>(</a:t>
            </a:r>
            <a:r>
              <a:rPr lang="cs-CZ" sz="2100" dirty="0" err="1" smtClean="0"/>
              <a:t>Dansereau</a:t>
            </a:r>
            <a:r>
              <a:rPr lang="cs-CZ" sz="2100" dirty="0" smtClean="0"/>
              <a:t>, Science </a:t>
            </a:r>
            <a:r>
              <a:rPr lang="cs-CZ" sz="2100" dirty="0" err="1" smtClean="0"/>
              <a:t>for</a:t>
            </a:r>
            <a:r>
              <a:rPr lang="cs-CZ" sz="2100" dirty="0" smtClean="0"/>
              <a:t> </a:t>
            </a:r>
            <a:r>
              <a:rPr lang="cs-CZ" sz="2100" dirty="0" err="1" smtClean="0"/>
              <a:t>Better</a:t>
            </a:r>
            <a:r>
              <a:rPr lang="cs-CZ" sz="2100" dirty="0" smtClean="0"/>
              <a:t> </a:t>
            </a:r>
            <a:r>
              <a:rPr lang="cs-CZ" sz="2100" dirty="0" err="1" smtClean="0"/>
              <a:t>Environment</a:t>
            </a:r>
            <a:r>
              <a:rPr lang="cs-CZ" sz="2100" dirty="0" smtClean="0"/>
              <a:t>, 1975, p. 242)</a:t>
            </a: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26621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Ad 5. </a:t>
            </a:r>
            <a:r>
              <a:rPr lang="en-US" sz="3600" dirty="0" smtClean="0"/>
              <a:t>Critical </a:t>
            </a:r>
            <a:r>
              <a:rPr lang="en-US" sz="3600" dirty="0" err="1" smtClean="0"/>
              <a:t>disscusion</a:t>
            </a:r>
            <a:r>
              <a:rPr lang="en-US" sz="3600" dirty="0" smtClean="0"/>
              <a:t> +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69264"/>
            <a:ext cx="10515600" cy="560527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Inscape/Landscape system is the complex definition of landscape.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Landscape is not an independent system on human society, on the other hand landscape is not the only symbolic </a:t>
            </a:r>
            <a:r>
              <a:rPr lang="en-US" dirty="0" err="1" smtClean="0"/>
              <a:t>constr</a:t>
            </a:r>
            <a:r>
              <a:rPr lang="cs-CZ" dirty="0" smtClean="0"/>
              <a:t>u</a:t>
            </a:r>
            <a:r>
              <a:rPr lang="en-US" dirty="0" err="1" smtClean="0"/>
              <a:t>ction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Inscape/Landscape concept allows methodologically understand continuity and discontinuity of a given landscape – decline of rural landscape, its reconstruction, revitalization, program of rural development etc.  </a:t>
            </a:r>
          </a:p>
          <a:p>
            <a:pPr marL="0" indent="0">
              <a:buNone/>
            </a:pPr>
            <a:r>
              <a:rPr lang="en-US" dirty="0" smtClean="0"/>
              <a:t> Concept of reality and reality perception like a two different thing is not completely new</a:t>
            </a:r>
            <a:endParaRPr lang="cs-CZ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Immanuel Kant in philosophy. </a:t>
            </a:r>
          </a:p>
          <a:p>
            <a:pPr marL="0" indent="0">
              <a:buNone/>
            </a:pPr>
            <a:r>
              <a:rPr lang="en-US" dirty="0" smtClean="0"/>
              <a:t>Social constructivism in sociology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But </a:t>
            </a:r>
            <a:r>
              <a:rPr lang="cs-CZ" dirty="0" err="1" smtClean="0"/>
              <a:t>new</a:t>
            </a:r>
            <a:r>
              <a:rPr lang="cs-CZ" dirty="0" smtClean="0"/>
              <a:t> in </a:t>
            </a:r>
            <a:r>
              <a:rPr lang="cs-CZ" dirty="0" err="1" smtClean="0"/>
              <a:t>terms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socio-ecological</a:t>
            </a:r>
            <a:r>
              <a:rPr lang="cs-CZ" dirty="0" smtClean="0"/>
              <a:t> systém.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365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sz="3600" dirty="0"/>
              <a:t>A</a:t>
            </a:r>
            <a:r>
              <a:rPr lang="cs-CZ" sz="3600" dirty="0" smtClean="0"/>
              <a:t>d 5. </a:t>
            </a:r>
            <a:r>
              <a:rPr lang="cs-CZ" sz="3600" dirty="0" err="1" smtClean="0"/>
              <a:t>Critical</a:t>
            </a:r>
            <a:r>
              <a:rPr lang="cs-CZ" sz="3600" dirty="0" smtClean="0"/>
              <a:t> </a:t>
            </a:r>
            <a:r>
              <a:rPr lang="cs-CZ" sz="3600" dirty="0" err="1" smtClean="0"/>
              <a:t>disscusion</a:t>
            </a:r>
            <a:r>
              <a:rPr lang="cs-CZ" sz="3600" dirty="0" smtClean="0"/>
              <a:t> -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8150" y="1501775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Driving forces from global socio- economic environment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Europe it is demography, geopolitics, technology, global climate changes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                         (</a:t>
            </a:r>
            <a:r>
              <a:rPr lang="en-US" dirty="0" err="1" smtClean="0"/>
              <a:t>Klijn</a:t>
            </a:r>
            <a:r>
              <a:rPr lang="en-US" dirty="0" smtClean="0"/>
              <a:t>, </a:t>
            </a:r>
            <a:r>
              <a:rPr lang="en-US" dirty="0" err="1" smtClean="0"/>
              <a:t>Vos</a:t>
            </a:r>
            <a:r>
              <a:rPr lang="en-US" dirty="0" smtClean="0"/>
              <a:t>, 2004).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Inscape individual level:</a:t>
            </a:r>
          </a:p>
          <a:p>
            <a:pPr marL="0" indent="0">
              <a:buNone/>
            </a:pPr>
            <a:r>
              <a:rPr lang="en-US" dirty="0" smtClean="0"/>
              <a:t>Inscape/Landscape,  how my inscape is transformed into a group or national or global inscape? </a:t>
            </a:r>
          </a:p>
          <a:p>
            <a:pPr marL="0" indent="0">
              <a:buNone/>
            </a:pPr>
            <a:r>
              <a:rPr lang="en-US" dirty="0" smtClean="0"/>
              <a:t>Political decisions: How political decisions became a pa</a:t>
            </a:r>
            <a:r>
              <a:rPr lang="cs-CZ" dirty="0" smtClean="0"/>
              <a:t>r</a:t>
            </a:r>
            <a:r>
              <a:rPr lang="en-US" dirty="0" smtClean="0"/>
              <a:t>t of Inscape/Landscape system?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6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Ad  6) </a:t>
            </a:r>
            <a:r>
              <a:rPr lang="cs-CZ" sz="4000" dirty="0" err="1" smtClean="0"/>
              <a:t>Conclusion</a:t>
            </a:r>
            <a:r>
              <a:rPr lang="cs-CZ" sz="4000" dirty="0" smtClean="0"/>
              <a:t> – </a:t>
            </a:r>
            <a:r>
              <a:rPr lang="cs-CZ" sz="4000" dirty="0" err="1" smtClean="0"/>
              <a:t>system</a:t>
            </a:r>
            <a:r>
              <a:rPr lang="cs-CZ" sz="4000" dirty="0" smtClean="0"/>
              <a:t> </a:t>
            </a:r>
            <a:r>
              <a:rPr lang="cs-CZ" sz="4000" dirty="0" err="1" smtClean="0"/>
              <a:t>of</a:t>
            </a:r>
            <a:r>
              <a:rPr lang="cs-CZ" sz="4000" dirty="0" smtClean="0"/>
              <a:t> </a:t>
            </a:r>
            <a:r>
              <a:rPr lang="cs-CZ" sz="4000" dirty="0" err="1" smtClean="0"/>
              <a:t>Landscape</a:t>
            </a:r>
            <a:r>
              <a:rPr lang="cs-CZ" sz="4000" dirty="0" smtClean="0"/>
              <a:t>/</a:t>
            </a:r>
            <a:r>
              <a:rPr lang="cs-CZ" sz="4000" dirty="0" err="1" smtClean="0"/>
              <a:t>Inscape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/>
            </a:r>
            <a:br>
              <a:rPr lang="cs-CZ" sz="4000" dirty="0" smtClean="0"/>
            </a:br>
            <a:endParaRPr lang="cs-CZ" sz="2000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322713"/>
              </p:ext>
            </p:extLst>
          </p:nvPr>
        </p:nvGraphicFramePr>
        <p:xfrm>
          <a:off x="2029968" y="1165226"/>
          <a:ext cx="7799833" cy="5519038"/>
        </p:xfrm>
        <a:graphic>
          <a:graphicData uri="http://schemas.openxmlformats.org/drawingml/2006/table">
            <a:tbl>
              <a:tblPr firstRow="1" firstCol="1" bandRow="1"/>
              <a:tblGrid>
                <a:gridCol w="1794599">
                  <a:extLst>
                    <a:ext uri="{9D8B030D-6E8A-4147-A177-3AD203B41FA5}">
                      <a16:colId xmlns:a16="http://schemas.microsoft.com/office/drawing/2014/main" xmlns="" val="699589252"/>
                    </a:ext>
                  </a:extLst>
                </a:gridCol>
                <a:gridCol w="3248352">
                  <a:extLst>
                    <a:ext uri="{9D8B030D-6E8A-4147-A177-3AD203B41FA5}">
                      <a16:colId xmlns:a16="http://schemas.microsoft.com/office/drawing/2014/main" xmlns="" val="1977305516"/>
                    </a:ext>
                  </a:extLst>
                </a:gridCol>
                <a:gridCol w="2756882">
                  <a:extLst>
                    <a:ext uri="{9D8B030D-6E8A-4147-A177-3AD203B41FA5}">
                      <a16:colId xmlns:a16="http://schemas.microsoft.com/office/drawing/2014/main" xmlns="" val="3631069437"/>
                    </a:ext>
                  </a:extLst>
                </a:gridCol>
              </a:tblGrid>
              <a:tr h="14672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Inscape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">
                          <a:srgbClr val="FFC000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94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Perception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 education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Energy for changes Power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Planning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„</a:t>
                      </a:r>
                      <a:r>
                        <a:rPr lang="cs-CZ" sz="12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landmarks</a:t>
                      </a:r>
                      <a:r>
                        <a:rPr lang="cs-CZ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</a:t>
                      </a:r>
                      <a:r>
                        <a:rPr lang="cs-CZ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Landscape</a:t>
                      </a: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">
                          <a:srgbClr val="00B050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94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14053796"/>
                  </a:ext>
                </a:extLst>
              </a:tr>
              <a:tr h="40517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Ethics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Etology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Ethology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Economy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Ecology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“5 E“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">
                          <a:schemeClr val="accent1">
                            <a:lumMod val="7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94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energy transfers are involved in the succession from wild to rural to industrial or urban landscape? 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system of values are the basic motive of our management practice?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is the present perception of existing landscapes that sustain the forms of cycling that we are now witness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changes can we foresee in human motivation and interaction that promise hope for a better environment?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Basic</a:t>
                      </a:r>
                      <a:r>
                        <a:rPr lang="cs-CZ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1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</a:t>
                      </a:r>
                      <a:r>
                        <a:rPr lang="cs-CZ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1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questions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Minerotrophy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cs-CZ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cs-CZ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Fytotrophy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Zootropfy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Zootrophy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Investment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trophical</a:t>
                      </a:r>
                      <a:r>
                        <a:rPr lang="cs-CZ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1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levels</a:t>
                      </a:r>
                      <a:r>
                        <a:rPr lang="cs-CZ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52875005"/>
                  </a:ext>
                </a:extLst>
              </a:tr>
            </a:tbl>
          </a:graphicData>
        </a:graphic>
      </p:graphicFrame>
      <p:pic>
        <p:nvPicPr>
          <p:cNvPr id="3106" name="Obrázek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501391" y="2080647"/>
            <a:ext cx="857250" cy="11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Čtyřcípá hvězda 39"/>
          <p:cNvSpPr/>
          <p:nvPr/>
        </p:nvSpPr>
        <p:spPr>
          <a:xfrm>
            <a:off x="5556250" y="4739924"/>
            <a:ext cx="171450" cy="46037"/>
          </a:xfrm>
          <a:prstGeom prst="star4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1" name="Šipka doprava 40"/>
          <p:cNvSpPr/>
          <p:nvPr/>
        </p:nvSpPr>
        <p:spPr>
          <a:xfrm rot="10800000">
            <a:off x="4898571" y="6445116"/>
            <a:ext cx="1214392" cy="45719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2" name="Šipka dolů 41"/>
          <p:cNvSpPr/>
          <p:nvPr/>
        </p:nvSpPr>
        <p:spPr>
          <a:xfrm>
            <a:off x="7403309" y="4501375"/>
            <a:ext cx="44450" cy="114300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pic>
        <p:nvPicPr>
          <p:cNvPr id="44" name="Obrázek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98" y="2091603"/>
            <a:ext cx="85725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Šipka dolů 44"/>
          <p:cNvSpPr/>
          <p:nvPr/>
        </p:nvSpPr>
        <p:spPr>
          <a:xfrm>
            <a:off x="7295135" y="2992998"/>
            <a:ext cx="44450" cy="114300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6" name="Šipka dolů 45"/>
          <p:cNvSpPr/>
          <p:nvPr/>
        </p:nvSpPr>
        <p:spPr>
          <a:xfrm>
            <a:off x="7316225" y="3453057"/>
            <a:ext cx="44450" cy="114300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7" name="Šipka dolů 46"/>
          <p:cNvSpPr/>
          <p:nvPr/>
        </p:nvSpPr>
        <p:spPr>
          <a:xfrm>
            <a:off x="7361112" y="3838203"/>
            <a:ext cx="44450" cy="114300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48" name="Šipka dolů 47"/>
          <p:cNvSpPr/>
          <p:nvPr/>
        </p:nvSpPr>
        <p:spPr>
          <a:xfrm>
            <a:off x="7381084" y="4163559"/>
            <a:ext cx="44450" cy="114300"/>
          </a:xfrm>
          <a:prstGeom prst="down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481" y="3443145"/>
            <a:ext cx="268247" cy="6706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482" y="4098820"/>
            <a:ext cx="268247" cy="13180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770" y="5465940"/>
            <a:ext cx="274344" cy="6706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0057" y="3579440"/>
            <a:ext cx="103641" cy="14631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253" y="3952503"/>
            <a:ext cx="103641" cy="14631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757" y="2846681"/>
            <a:ext cx="103641" cy="14631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433" y="3224131"/>
            <a:ext cx="103641" cy="146317"/>
          </a:xfrm>
          <a:prstGeom prst="rect">
            <a:avLst/>
          </a:prstGeom>
        </p:spPr>
      </p:pic>
      <p:pic>
        <p:nvPicPr>
          <p:cNvPr id="3089" name="Obrázek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Obrázek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Obrázek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Obrázek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Obrázek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Obrázek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Obrázek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Pierre</a:t>
            </a:r>
            <a:r>
              <a:rPr lang="cs-CZ" sz="3600" dirty="0" smtClean="0"/>
              <a:t> </a:t>
            </a:r>
            <a:r>
              <a:rPr lang="cs-CZ" sz="3600" dirty="0" err="1" smtClean="0"/>
              <a:t>Dansereau</a:t>
            </a:r>
            <a:r>
              <a:rPr lang="cs-CZ" sz="3600" dirty="0" smtClean="0"/>
              <a:t> – </a:t>
            </a:r>
            <a:r>
              <a:rPr lang="cs-CZ" sz="3600" dirty="0" err="1" smtClean="0"/>
              <a:t>references</a:t>
            </a:r>
            <a:r>
              <a:rPr lang="cs-CZ" sz="3600" dirty="0" smtClean="0"/>
              <a:t> analyse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387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" b="2424"/>
          <a:stretch/>
        </p:blipFill>
        <p:spPr>
          <a:xfrm>
            <a:off x="307717" y="108064"/>
            <a:ext cx="4207578" cy="65836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1455" r="3616" b="2060"/>
          <a:stretch/>
        </p:blipFill>
        <p:spPr>
          <a:xfrm>
            <a:off x="7473143" y="207818"/>
            <a:ext cx="4347556" cy="66169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 b="2666"/>
          <a:stretch/>
        </p:blipFill>
        <p:spPr>
          <a:xfrm>
            <a:off x="201917" y="166255"/>
            <a:ext cx="4313378" cy="65088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t="2546" b="1576"/>
          <a:stretch/>
        </p:blipFill>
        <p:spPr>
          <a:xfrm>
            <a:off x="7680959" y="174566"/>
            <a:ext cx="4033127" cy="65753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3029" r="2616" b="1455"/>
          <a:stretch/>
        </p:blipFill>
        <p:spPr>
          <a:xfrm>
            <a:off x="290945" y="207818"/>
            <a:ext cx="4214553" cy="65504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" b="1212"/>
          <a:stretch/>
        </p:blipFill>
        <p:spPr>
          <a:xfrm>
            <a:off x="7558864" y="116377"/>
            <a:ext cx="4261835" cy="662524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 b="2061"/>
          <a:stretch/>
        </p:blipFill>
        <p:spPr>
          <a:xfrm>
            <a:off x="230669" y="182880"/>
            <a:ext cx="4370347" cy="652549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/>
          <a:stretch/>
        </p:blipFill>
        <p:spPr>
          <a:xfrm>
            <a:off x="7558864" y="157941"/>
            <a:ext cx="4297101" cy="666680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/>
          <a:stretch/>
        </p:blipFill>
        <p:spPr>
          <a:xfrm>
            <a:off x="290945" y="16625"/>
            <a:ext cx="4479212" cy="6858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"/>
          <a:stretch/>
        </p:blipFill>
        <p:spPr>
          <a:xfrm>
            <a:off x="7085672" y="83127"/>
            <a:ext cx="4487956" cy="679149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849"/>
          <a:stretch/>
        </p:blipFill>
        <p:spPr>
          <a:xfrm>
            <a:off x="332509" y="166254"/>
            <a:ext cx="4390602" cy="679980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80" y="-8312"/>
            <a:ext cx="4400364" cy="685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b="1332"/>
          <a:stretch/>
        </p:blipFill>
        <p:spPr>
          <a:xfrm>
            <a:off x="433555" y="124690"/>
            <a:ext cx="4124820" cy="66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811465"/>
              </p:ext>
            </p:extLst>
          </p:nvPr>
        </p:nvGraphicFramePr>
        <p:xfrm>
          <a:off x="838200" y="621792"/>
          <a:ext cx="10515600" cy="5555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8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Ad7.	Vybrané zdroje</a:t>
            </a:r>
            <a:br>
              <a:rPr lang="cs-CZ" sz="4000" dirty="0" smtClean="0"/>
            </a:b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360170"/>
            <a:ext cx="5181600" cy="5303519"/>
          </a:xfrm>
        </p:spPr>
        <p:txBody>
          <a:bodyPr>
            <a:normAutofit fontScale="47500" lnSpcReduction="20000"/>
          </a:bodyPr>
          <a:lstStyle/>
          <a:p>
            <a:r>
              <a:rPr lang="cs-CZ" dirty="0" smtClean="0"/>
              <a:t>AUDET, R. (2012):  “ </a:t>
            </a:r>
            <a:r>
              <a:rPr lang="cs-CZ" dirty="0" err="1" smtClean="0"/>
              <a:t>L'écologie</a:t>
            </a:r>
            <a:r>
              <a:rPr lang="cs-CZ" dirty="0" smtClean="0"/>
              <a:t> </a:t>
            </a:r>
            <a:r>
              <a:rPr lang="cs-CZ" dirty="0" err="1" smtClean="0"/>
              <a:t>humaine</a:t>
            </a:r>
            <a:r>
              <a:rPr lang="cs-CZ" dirty="0" smtClean="0"/>
              <a:t> de </a:t>
            </a:r>
            <a:r>
              <a:rPr lang="cs-CZ" dirty="0" err="1" smtClean="0"/>
              <a:t>Pierre</a:t>
            </a:r>
            <a:r>
              <a:rPr lang="cs-CZ" dirty="0" smtClean="0"/>
              <a:t> </a:t>
            </a:r>
            <a:r>
              <a:rPr lang="cs-CZ" dirty="0" err="1" smtClean="0"/>
              <a:t>Dansereau</a:t>
            </a:r>
            <a:r>
              <a:rPr lang="cs-CZ" dirty="0" smtClean="0"/>
              <a:t> et la </a:t>
            </a:r>
            <a:r>
              <a:rPr lang="cs-CZ" dirty="0" err="1" smtClean="0"/>
              <a:t>métaphore</a:t>
            </a:r>
            <a:r>
              <a:rPr lang="cs-CZ" dirty="0" smtClean="0"/>
              <a:t> </a:t>
            </a:r>
            <a:r>
              <a:rPr lang="cs-CZ" dirty="0" err="1" smtClean="0"/>
              <a:t>du</a:t>
            </a:r>
            <a:r>
              <a:rPr lang="cs-CZ" dirty="0" smtClean="0"/>
              <a:t> </a:t>
            </a:r>
            <a:r>
              <a:rPr lang="cs-CZ" dirty="0" err="1" smtClean="0"/>
              <a:t>paysage</a:t>
            </a:r>
            <a:r>
              <a:rPr lang="cs-CZ" dirty="0" smtClean="0"/>
              <a:t> </a:t>
            </a:r>
            <a:r>
              <a:rPr lang="cs-CZ" dirty="0" err="1" smtClean="0"/>
              <a:t>intérieur</a:t>
            </a:r>
            <a:r>
              <a:rPr lang="cs-CZ" dirty="0" smtClean="0"/>
              <a:t> ”, </a:t>
            </a:r>
            <a:r>
              <a:rPr lang="cs-CZ" dirty="0" err="1" smtClean="0"/>
              <a:t>Natures</a:t>
            </a:r>
            <a:r>
              <a:rPr lang="cs-CZ" dirty="0" smtClean="0"/>
              <a:t> </a:t>
            </a:r>
            <a:r>
              <a:rPr lang="cs-CZ" dirty="0" err="1" smtClean="0"/>
              <a:t>Sciences</a:t>
            </a:r>
            <a:r>
              <a:rPr lang="cs-CZ" dirty="0" smtClean="0"/>
              <a:t> </a:t>
            </a:r>
            <a:r>
              <a:rPr lang="cs-CZ" dirty="0" err="1" smtClean="0"/>
              <a:t>Sociétés</a:t>
            </a:r>
            <a:r>
              <a:rPr lang="cs-CZ" dirty="0" smtClean="0"/>
              <a:t> 1/2012 (Vol. 20) , p. 30-38</a:t>
            </a:r>
          </a:p>
          <a:p>
            <a:r>
              <a:rPr lang="cs-CZ" dirty="0" smtClean="0"/>
              <a:t>BERGER, P., T. LUCKMANN (1966): 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Construction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Reality. New York: </a:t>
            </a:r>
            <a:r>
              <a:rPr lang="cs-CZ" dirty="0" err="1" smtClean="0"/>
              <a:t>Doubleday</a:t>
            </a:r>
            <a:r>
              <a:rPr lang="cs-CZ" dirty="0" smtClean="0"/>
              <a:t>. Česky: Peter L. Berger, P., Thomas </a:t>
            </a:r>
            <a:r>
              <a:rPr lang="cs-CZ" dirty="0" err="1" smtClean="0"/>
              <a:t>Luckmann</a:t>
            </a:r>
            <a:r>
              <a:rPr lang="cs-CZ" dirty="0" smtClean="0"/>
              <a:t> (1999): Sociální konstrukce reality. Pojednán o sociologii vědění. Centrum pro studium demokracie a kultury. Brno.</a:t>
            </a:r>
          </a:p>
          <a:p>
            <a:r>
              <a:rPr lang="cs-CZ" dirty="0" smtClean="0"/>
              <a:t>CÍLEK, V.,  (2005): Krajiny vnitřní a vnější. 2 doplněné vydání. Dokořán, Praha</a:t>
            </a:r>
          </a:p>
          <a:p>
            <a:r>
              <a:rPr lang="cs-CZ" dirty="0" smtClean="0"/>
              <a:t>DANSEREAU, P., M., (1975): </a:t>
            </a:r>
            <a:r>
              <a:rPr lang="cs-CZ" dirty="0" err="1" smtClean="0"/>
              <a:t>Inscape</a:t>
            </a:r>
            <a:r>
              <a:rPr lang="cs-CZ" dirty="0" smtClean="0"/>
              <a:t> and </a:t>
            </a:r>
            <a:r>
              <a:rPr lang="cs-CZ" dirty="0" err="1" smtClean="0"/>
              <a:t>Landscape</a:t>
            </a:r>
            <a:r>
              <a:rPr lang="cs-CZ" dirty="0" smtClean="0"/>
              <a:t>: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Human</a:t>
            </a:r>
            <a:r>
              <a:rPr lang="cs-CZ" dirty="0" smtClean="0"/>
              <a:t> </a:t>
            </a:r>
            <a:r>
              <a:rPr lang="cs-CZ" dirty="0" err="1" smtClean="0"/>
              <a:t>Perception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Environment</a:t>
            </a:r>
            <a:r>
              <a:rPr lang="cs-CZ" dirty="0" smtClean="0"/>
              <a:t>. Columbia University </a:t>
            </a:r>
            <a:r>
              <a:rPr lang="cs-CZ" dirty="0" err="1" smtClean="0"/>
              <a:t>Press</a:t>
            </a:r>
            <a:r>
              <a:rPr lang="cs-CZ" dirty="0" smtClean="0"/>
              <a:t>, 1st </a:t>
            </a:r>
            <a:r>
              <a:rPr lang="cs-CZ" dirty="0" err="1" smtClean="0"/>
              <a:t>American</a:t>
            </a:r>
            <a:r>
              <a:rPr lang="cs-CZ" dirty="0" smtClean="0"/>
              <a:t> </a:t>
            </a:r>
            <a:r>
              <a:rPr lang="cs-CZ" dirty="0" err="1" smtClean="0"/>
              <a:t>edition</a:t>
            </a:r>
            <a:r>
              <a:rPr lang="cs-CZ" dirty="0" smtClean="0"/>
              <a:t>.  New York &amp; London.</a:t>
            </a:r>
          </a:p>
          <a:p>
            <a:r>
              <a:rPr lang="cs-CZ" dirty="0" smtClean="0"/>
              <a:t>DANSEREAU, P., (1957): </a:t>
            </a:r>
            <a:r>
              <a:rPr lang="cs-CZ" dirty="0" err="1" smtClean="0"/>
              <a:t>Biogeography</a:t>
            </a:r>
            <a:r>
              <a:rPr lang="cs-CZ" dirty="0" smtClean="0"/>
              <a:t>: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ecological</a:t>
            </a:r>
            <a:r>
              <a:rPr lang="cs-CZ" dirty="0" smtClean="0"/>
              <a:t> </a:t>
            </a:r>
            <a:r>
              <a:rPr lang="cs-CZ" dirty="0" err="1" smtClean="0"/>
              <a:t>perspective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Ronald </a:t>
            </a:r>
            <a:r>
              <a:rPr lang="cs-CZ" dirty="0" err="1" smtClean="0"/>
              <a:t>Press</a:t>
            </a:r>
            <a:r>
              <a:rPr lang="cs-CZ" dirty="0" smtClean="0"/>
              <a:t> Co., New York. </a:t>
            </a:r>
          </a:p>
          <a:p>
            <a:r>
              <a:rPr lang="cs-CZ" dirty="0" smtClean="0"/>
              <a:t>DANSEREAU, P., (1966): </a:t>
            </a:r>
            <a:r>
              <a:rPr lang="cs-CZ" dirty="0" err="1" smtClean="0"/>
              <a:t>Ecological</a:t>
            </a:r>
            <a:r>
              <a:rPr lang="cs-CZ" dirty="0" smtClean="0"/>
              <a:t> </a:t>
            </a:r>
            <a:r>
              <a:rPr lang="cs-CZ" dirty="0" err="1" smtClean="0"/>
              <a:t>Impact</a:t>
            </a:r>
            <a:r>
              <a:rPr lang="cs-CZ" dirty="0" smtClean="0"/>
              <a:t> and </a:t>
            </a:r>
            <a:r>
              <a:rPr lang="cs-CZ" dirty="0" err="1" smtClean="0"/>
              <a:t>Human</a:t>
            </a:r>
            <a:r>
              <a:rPr lang="cs-CZ" dirty="0" smtClean="0"/>
              <a:t> </a:t>
            </a:r>
            <a:r>
              <a:rPr lang="cs-CZ" dirty="0" err="1" smtClean="0"/>
              <a:t>Ecology</a:t>
            </a:r>
            <a:r>
              <a:rPr lang="cs-CZ" dirty="0" smtClean="0"/>
              <a:t>. In </a:t>
            </a:r>
            <a:r>
              <a:rPr lang="cs-CZ" dirty="0" err="1" smtClean="0"/>
              <a:t>Future</a:t>
            </a:r>
            <a:r>
              <a:rPr lang="cs-CZ" dirty="0" smtClean="0"/>
              <a:t> </a:t>
            </a:r>
            <a:r>
              <a:rPr lang="cs-CZ" dirty="0" err="1" smtClean="0"/>
              <a:t>Environments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North</a:t>
            </a:r>
            <a:r>
              <a:rPr lang="cs-CZ" dirty="0" smtClean="0"/>
              <a:t> America. F. </a:t>
            </a:r>
            <a:r>
              <a:rPr lang="cs-CZ" dirty="0" err="1" smtClean="0"/>
              <a:t>Fraser</a:t>
            </a:r>
            <a:r>
              <a:rPr lang="cs-CZ" dirty="0" smtClean="0"/>
              <a:t> </a:t>
            </a:r>
            <a:r>
              <a:rPr lang="cs-CZ" dirty="0" err="1" smtClean="0"/>
              <a:t>Darling</a:t>
            </a:r>
            <a:r>
              <a:rPr lang="cs-CZ" dirty="0" smtClean="0"/>
              <a:t> and John P. </a:t>
            </a:r>
            <a:r>
              <a:rPr lang="cs-CZ" dirty="0" err="1" smtClean="0"/>
              <a:t>Milton</a:t>
            </a:r>
            <a:r>
              <a:rPr lang="cs-CZ" dirty="0" smtClean="0"/>
              <a:t> </a:t>
            </a:r>
            <a:r>
              <a:rPr lang="cs-CZ" dirty="0" err="1" smtClean="0"/>
              <a:t>eds</a:t>
            </a:r>
            <a:r>
              <a:rPr lang="cs-CZ" dirty="0" smtClean="0"/>
              <a:t>., Natural </a:t>
            </a:r>
            <a:r>
              <a:rPr lang="cs-CZ" dirty="0" err="1" smtClean="0"/>
              <a:t>History</a:t>
            </a:r>
            <a:r>
              <a:rPr lang="cs-CZ" dirty="0" smtClean="0"/>
              <a:t> </a:t>
            </a:r>
            <a:r>
              <a:rPr lang="cs-CZ" dirty="0" err="1" smtClean="0"/>
              <a:t>Press</a:t>
            </a:r>
            <a:r>
              <a:rPr lang="cs-CZ" dirty="0" smtClean="0"/>
              <a:t>, Garden City, New York,   str. 425-462. </a:t>
            </a:r>
          </a:p>
          <a:p>
            <a:r>
              <a:rPr lang="cs-CZ" dirty="0" smtClean="0"/>
              <a:t>GREIDER, T., GARKOVICH, L.,  (1994): </a:t>
            </a:r>
            <a:r>
              <a:rPr lang="cs-CZ" dirty="0" err="1" smtClean="0"/>
              <a:t>Landscapes</a:t>
            </a:r>
            <a:r>
              <a:rPr lang="cs-CZ" dirty="0" smtClean="0"/>
              <a:t>: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Construction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Nature</a:t>
            </a:r>
            <a:r>
              <a:rPr lang="cs-CZ" dirty="0" smtClean="0"/>
              <a:t> 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Environment</a:t>
            </a:r>
            <a:r>
              <a:rPr lang="cs-CZ" dirty="0" smtClean="0"/>
              <a:t>. </a:t>
            </a:r>
            <a:r>
              <a:rPr lang="cs-CZ" dirty="0" err="1" smtClean="0"/>
              <a:t>Rural</a:t>
            </a:r>
            <a:r>
              <a:rPr lang="cs-CZ" dirty="0" smtClean="0"/>
              <a:t> Sociology, Vol. 59, No. 1., str.  1–24.</a:t>
            </a:r>
          </a:p>
          <a:p>
            <a:r>
              <a:rPr lang="cs-CZ" dirty="0" smtClean="0"/>
              <a:t>HAJER, M., (1996): </a:t>
            </a:r>
            <a:r>
              <a:rPr lang="cs-CZ" dirty="0" err="1" smtClean="0"/>
              <a:t>Ecological</a:t>
            </a:r>
            <a:r>
              <a:rPr lang="cs-CZ" dirty="0" smtClean="0"/>
              <a:t> </a:t>
            </a:r>
            <a:r>
              <a:rPr lang="cs-CZ" dirty="0" err="1" smtClean="0"/>
              <a:t>Modernization</a:t>
            </a:r>
            <a:r>
              <a:rPr lang="cs-CZ" dirty="0" smtClean="0"/>
              <a:t> as </a:t>
            </a:r>
            <a:r>
              <a:rPr lang="cs-CZ" dirty="0" err="1" smtClean="0"/>
              <a:t>Cultural</a:t>
            </a:r>
            <a:r>
              <a:rPr lang="cs-CZ" dirty="0" smtClean="0"/>
              <a:t> </a:t>
            </a:r>
            <a:r>
              <a:rPr lang="cs-CZ" dirty="0" err="1" smtClean="0"/>
              <a:t>Politics</a:t>
            </a:r>
            <a:r>
              <a:rPr lang="cs-CZ" dirty="0" smtClean="0"/>
              <a:t>. (</a:t>
            </a:r>
            <a:r>
              <a:rPr lang="cs-CZ" dirty="0" err="1" smtClean="0"/>
              <a:t>Scott</a:t>
            </a:r>
            <a:r>
              <a:rPr lang="cs-CZ" dirty="0" smtClean="0"/>
              <a:t> </a:t>
            </a:r>
            <a:r>
              <a:rPr lang="cs-CZ" dirty="0" err="1" smtClean="0"/>
              <a:t>Lash</a:t>
            </a:r>
            <a:r>
              <a:rPr lang="cs-CZ" dirty="0" smtClean="0"/>
              <a:t>, Bronislav </a:t>
            </a:r>
            <a:r>
              <a:rPr lang="cs-CZ" dirty="0" err="1" smtClean="0"/>
              <a:t>Szerzynski</a:t>
            </a:r>
            <a:r>
              <a:rPr lang="cs-CZ" dirty="0" smtClean="0"/>
              <a:t>, Bryan </a:t>
            </a:r>
            <a:r>
              <a:rPr lang="cs-CZ" dirty="0" err="1" smtClean="0"/>
              <a:t>Wynne</a:t>
            </a:r>
            <a:r>
              <a:rPr lang="cs-CZ" dirty="0" smtClean="0"/>
              <a:t> </a:t>
            </a:r>
            <a:r>
              <a:rPr lang="cs-CZ" dirty="0" err="1" smtClean="0"/>
              <a:t>eds</a:t>
            </a:r>
            <a:r>
              <a:rPr lang="cs-CZ" dirty="0" smtClean="0"/>
              <a:t>.) Risk, </a:t>
            </a:r>
            <a:r>
              <a:rPr lang="cs-CZ" dirty="0" err="1" smtClean="0"/>
              <a:t>Environment</a:t>
            </a:r>
            <a:r>
              <a:rPr lang="cs-CZ" dirty="0" smtClean="0"/>
              <a:t>, and Modernity. </a:t>
            </a:r>
            <a:r>
              <a:rPr lang="cs-CZ" dirty="0" err="1" smtClean="0"/>
              <a:t>Towards</a:t>
            </a:r>
            <a:r>
              <a:rPr lang="cs-CZ" dirty="0" smtClean="0"/>
              <a:t> a New </a:t>
            </a:r>
            <a:r>
              <a:rPr lang="cs-CZ" dirty="0" err="1" smtClean="0"/>
              <a:t>Ecology</a:t>
            </a:r>
            <a:r>
              <a:rPr lang="cs-CZ" dirty="0" smtClean="0"/>
              <a:t>. </a:t>
            </a:r>
            <a:r>
              <a:rPr lang="cs-CZ" dirty="0" err="1" smtClean="0"/>
              <a:t>Sage</a:t>
            </a:r>
            <a:r>
              <a:rPr lang="cs-CZ" dirty="0" smtClean="0"/>
              <a:t>,  London,  str. 246-256.</a:t>
            </a:r>
          </a:p>
          <a:p>
            <a:r>
              <a:rPr lang="cs-CZ" dirty="0" smtClean="0"/>
              <a:t>KLIJN, J., A., (2004):  </a:t>
            </a:r>
            <a:r>
              <a:rPr lang="cs-CZ" dirty="0" err="1" smtClean="0"/>
              <a:t>Driving</a:t>
            </a:r>
            <a:r>
              <a:rPr lang="cs-CZ" dirty="0" smtClean="0"/>
              <a:t> </a:t>
            </a:r>
            <a:r>
              <a:rPr lang="cs-CZ" dirty="0" err="1" smtClean="0"/>
              <a:t>forces</a:t>
            </a:r>
            <a:r>
              <a:rPr lang="cs-CZ" dirty="0" smtClean="0"/>
              <a:t> </a:t>
            </a:r>
            <a:r>
              <a:rPr lang="cs-CZ" dirty="0" err="1" smtClean="0"/>
              <a:t>behind</a:t>
            </a:r>
            <a:r>
              <a:rPr lang="cs-CZ" dirty="0" smtClean="0"/>
              <a:t> </a:t>
            </a:r>
            <a:r>
              <a:rPr lang="cs-CZ" dirty="0" err="1" smtClean="0"/>
              <a:t>landscape</a:t>
            </a:r>
            <a:r>
              <a:rPr lang="cs-CZ" dirty="0" smtClean="0"/>
              <a:t> </a:t>
            </a:r>
            <a:r>
              <a:rPr lang="cs-CZ" dirty="0" err="1" smtClean="0"/>
              <a:t>transformation</a:t>
            </a:r>
            <a:r>
              <a:rPr lang="cs-CZ" dirty="0" smtClean="0"/>
              <a:t> in </a:t>
            </a:r>
            <a:r>
              <a:rPr lang="cs-CZ" dirty="0" err="1" smtClean="0"/>
              <a:t>Europe</a:t>
            </a:r>
            <a:r>
              <a:rPr lang="cs-CZ" dirty="0" smtClean="0"/>
              <a:t>, </a:t>
            </a:r>
            <a:r>
              <a:rPr lang="cs-CZ" dirty="0" err="1" smtClean="0"/>
              <a:t>from</a:t>
            </a:r>
            <a:r>
              <a:rPr lang="cs-CZ" dirty="0" smtClean="0"/>
              <a:t> a </a:t>
            </a:r>
            <a:r>
              <a:rPr lang="cs-CZ" dirty="0" err="1" smtClean="0"/>
              <a:t>conceptual</a:t>
            </a:r>
            <a:r>
              <a:rPr lang="cs-CZ" dirty="0" smtClean="0"/>
              <a:t> </a:t>
            </a:r>
            <a:r>
              <a:rPr lang="cs-CZ" dirty="0" err="1" smtClean="0"/>
              <a:t>approach</a:t>
            </a:r>
            <a:r>
              <a:rPr lang="cs-CZ" dirty="0" smtClean="0"/>
              <a:t> to </a:t>
            </a:r>
            <a:r>
              <a:rPr lang="cs-CZ" dirty="0" err="1" smtClean="0"/>
              <a:t>policy</a:t>
            </a:r>
            <a:r>
              <a:rPr lang="cs-CZ" dirty="0" smtClean="0"/>
              <a:t> </a:t>
            </a:r>
            <a:r>
              <a:rPr lang="cs-CZ" dirty="0" err="1" smtClean="0"/>
              <a:t>options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New </a:t>
            </a:r>
            <a:r>
              <a:rPr lang="cs-CZ" dirty="0" err="1" smtClean="0"/>
              <a:t>Dimensions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European</a:t>
            </a:r>
            <a:r>
              <a:rPr lang="cs-CZ" dirty="0" smtClean="0"/>
              <a:t> </a:t>
            </a:r>
            <a:r>
              <a:rPr lang="cs-CZ" dirty="0" err="1" smtClean="0"/>
              <a:t>Landscape</a:t>
            </a:r>
            <a:r>
              <a:rPr lang="cs-CZ" dirty="0" smtClean="0"/>
              <a:t>. (</a:t>
            </a:r>
            <a:r>
              <a:rPr lang="cs-CZ" dirty="0" err="1" smtClean="0"/>
              <a:t>Edited</a:t>
            </a:r>
            <a:r>
              <a:rPr lang="cs-CZ" dirty="0" smtClean="0"/>
              <a:t> by  R.H.G. Job  </a:t>
            </a:r>
            <a:r>
              <a:rPr lang="cs-CZ" dirty="0" err="1" smtClean="0"/>
              <a:t>Jongman</a:t>
            </a:r>
            <a:r>
              <a:rPr lang="cs-CZ" dirty="0" smtClean="0"/>
              <a:t>). </a:t>
            </a:r>
            <a:r>
              <a:rPr lang="cs-CZ" dirty="0" err="1" smtClean="0"/>
              <a:t>Springer</a:t>
            </a:r>
            <a:r>
              <a:rPr lang="cs-CZ" dirty="0" smtClean="0"/>
              <a:t>, str. 201-2019.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360170"/>
            <a:ext cx="5181600" cy="5303519"/>
          </a:xfrm>
        </p:spPr>
        <p:txBody>
          <a:bodyPr>
            <a:normAutofit fontScale="47500" lnSpcReduction="20000"/>
          </a:bodyPr>
          <a:lstStyle/>
          <a:p>
            <a:endParaRPr lang="cs-CZ" dirty="0" smtClean="0"/>
          </a:p>
          <a:p>
            <a:r>
              <a:rPr lang="cs-CZ" dirty="0" smtClean="0"/>
              <a:t>LAPKA, M., CUDLÍNOVÁ, E., RIKOON, J., S. and MAXA, J. (2001): </a:t>
            </a:r>
            <a:r>
              <a:rPr lang="cs-CZ" dirty="0" err="1" smtClean="0"/>
              <a:t>Integrating</a:t>
            </a:r>
            <a:r>
              <a:rPr lang="cs-CZ" dirty="0" smtClean="0"/>
              <a:t> </a:t>
            </a:r>
            <a:r>
              <a:rPr lang="cs-CZ" dirty="0" err="1" smtClean="0"/>
              <a:t>nature</a:t>
            </a:r>
            <a:r>
              <a:rPr lang="cs-CZ" dirty="0" smtClean="0"/>
              <a:t>, </a:t>
            </a:r>
            <a:r>
              <a:rPr lang="cs-CZ" dirty="0" err="1" smtClean="0"/>
              <a:t>culture</a:t>
            </a:r>
            <a:r>
              <a:rPr lang="cs-CZ" dirty="0" smtClean="0"/>
              <a:t>, and society: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concept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landscape</a:t>
            </a:r>
            <a:r>
              <a:rPr lang="cs-CZ" dirty="0" smtClean="0"/>
              <a:t> </a:t>
            </a:r>
            <a:r>
              <a:rPr lang="cs-CZ" dirty="0" err="1" smtClean="0"/>
              <a:t>field</a:t>
            </a:r>
            <a:r>
              <a:rPr lang="cs-CZ" dirty="0" smtClean="0"/>
              <a:t>. </a:t>
            </a:r>
            <a:r>
              <a:rPr lang="cs-CZ" dirty="0" err="1" smtClean="0"/>
              <a:t>Ekológia</a:t>
            </a:r>
            <a:r>
              <a:rPr lang="cs-CZ" dirty="0" smtClean="0"/>
              <a:t> (Bratislava), No.. 20, no.1, str. 125-138 a</a:t>
            </a:r>
          </a:p>
          <a:p>
            <a:r>
              <a:rPr lang="cs-CZ" dirty="0" smtClean="0"/>
              <a:t> LAPKA, M., CUDLÍNOVÁ, E. (2015):  Land, </a:t>
            </a:r>
            <a:r>
              <a:rPr lang="cs-CZ" dirty="0" err="1" smtClean="0"/>
              <a:t>People</a:t>
            </a:r>
            <a:r>
              <a:rPr lang="cs-CZ" dirty="0" smtClean="0"/>
              <a:t>, and Art.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Attempt</a:t>
            </a:r>
            <a:r>
              <a:rPr lang="cs-CZ" dirty="0" smtClean="0"/>
              <a:t> to </a:t>
            </a:r>
            <a:r>
              <a:rPr lang="cs-CZ" dirty="0" err="1" smtClean="0"/>
              <a:t>Renew</a:t>
            </a:r>
            <a:r>
              <a:rPr lang="cs-CZ" dirty="0" smtClean="0"/>
              <a:t> </a:t>
            </a:r>
            <a:r>
              <a:rPr lang="cs-CZ" dirty="0" err="1" smtClean="0"/>
              <a:t>Social</a:t>
            </a:r>
            <a:r>
              <a:rPr lang="cs-CZ" dirty="0" smtClean="0"/>
              <a:t> Identity in </a:t>
            </a:r>
            <a:r>
              <a:rPr lang="cs-CZ" dirty="0" err="1" smtClean="0"/>
              <a:t>The</a:t>
            </a:r>
            <a:r>
              <a:rPr lang="cs-CZ" dirty="0" smtClean="0"/>
              <a:t> Czech Republic. </a:t>
            </a:r>
            <a:r>
              <a:rPr lang="cs-CZ" dirty="0" err="1" smtClean="0"/>
              <a:t>Culture</a:t>
            </a:r>
            <a:r>
              <a:rPr lang="cs-CZ" dirty="0" smtClean="0"/>
              <a:t> and </a:t>
            </a:r>
            <a:r>
              <a:rPr lang="cs-CZ" dirty="0" err="1" smtClean="0"/>
              <a:t>Sustainability</a:t>
            </a:r>
            <a:r>
              <a:rPr lang="cs-CZ" dirty="0" smtClean="0"/>
              <a:t> in </a:t>
            </a:r>
            <a:r>
              <a:rPr lang="cs-CZ" dirty="0" err="1" smtClean="0"/>
              <a:t>European</a:t>
            </a:r>
            <a:r>
              <a:rPr lang="cs-CZ" dirty="0" smtClean="0"/>
              <a:t> </a:t>
            </a:r>
            <a:r>
              <a:rPr lang="cs-CZ" dirty="0" err="1" smtClean="0"/>
              <a:t>Cities</a:t>
            </a:r>
            <a:r>
              <a:rPr lang="cs-CZ" dirty="0" smtClean="0"/>
              <a:t>: </a:t>
            </a:r>
            <a:r>
              <a:rPr lang="cs-CZ" dirty="0" err="1" smtClean="0"/>
              <a:t>Imagining</a:t>
            </a:r>
            <a:r>
              <a:rPr lang="cs-CZ" dirty="0" smtClean="0"/>
              <a:t> </a:t>
            </a:r>
            <a:r>
              <a:rPr lang="cs-CZ" dirty="0" err="1" smtClean="0"/>
              <a:t>Europolis</a:t>
            </a:r>
            <a:r>
              <a:rPr lang="cs-CZ" dirty="0" smtClean="0"/>
              <a:t>.  (</a:t>
            </a:r>
            <a:r>
              <a:rPr lang="cs-CZ" dirty="0" err="1" smtClean="0"/>
              <a:t>Svetlana</a:t>
            </a:r>
            <a:r>
              <a:rPr lang="cs-CZ" dirty="0" smtClean="0"/>
              <a:t> Christova, Milena </a:t>
            </a:r>
            <a:r>
              <a:rPr lang="cs-CZ" dirty="0" err="1" smtClean="0"/>
              <a:t>Dragicevič</a:t>
            </a:r>
            <a:r>
              <a:rPr lang="cs-CZ" dirty="0" smtClean="0"/>
              <a:t> </a:t>
            </a:r>
            <a:r>
              <a:rPr lang="cs-CZ" dirty="0" err="1" smtClean="0"/>
              <a:t>Šešič</a:t>
            </a:r>
            <a:r>
              <a:rPr lang="cs-CZ" dirty="0" smtClean="0"/>
              <a:t>, Nancy </a:t>
            </a:r>
            <a:r>
              <a:rPr lang="cs-CZ" dirty="0" err="1" smtClean="0"/>
              <a:t>Duxbury</a:t>
            </a:r>
            <a:r>
              <a:rPr lang="cs-CZ" dirty="0" smtClean="0"/>
              <a:t>, </a:t>
            </a:r>
            <a:r>
              <a:rPr lang="cs-CZ" dirty="0" err="1" smtClean="0"/>
              <a:t>edit</a:t>
            </a:r>
            <a:r>
              <a:rPr lang="cs-CZ" dirty="0" smtClean="0"/>
              <a:t>). </a:t>
            </a:r>
            <a:r>
              <a:rPr lang="cs-CZ" dirty="0" err="1" smtClean="0"/>
              <a:t>Routledge</a:t>
            </a:r>
            <a:r>
              <a:rPr lang="cs-CZ" dirty="0" smtClean="0"/>
              <a:t>.  str. 206-218.</a:t>
            </a:r>
          </a:p>
          <a:p>
            <a:r>
              <a:rPr lang="cs-CZ" dirty="0" smtClean="0"/>
              <a:t>NAVEH, Z. (2007): </a:t>
            </a:r>
            <a:r>
              <a:rPr lang="cs-CZ" dirty="0" err="1" smtClean="0"/>
              <a:t>Transdisciplinary</a:t>
            </a:r>
            <a:r>
              <a:rPr lang="cs-CZ" dirty="0" smtClean="0"/>
              <a:t> </a:t>
            </a:r>
            <a:r>
              <a:rPr lang="cs-CZ" dirty="0" err="1" smtClean="0"/>
              <a:t>Challenges</a:t>
            </a:r>
            <a:r>
              <a:rPr lang="cs-CZ" dirty="0" smtClean="0"/>
              <a:t> in </a:t>
            </a:r>
            <a:r>
              <a:rPr lang="cs-CZ" dirty="0" err="1" smtClean="0"/>
              <a:t>Landscape</a:t>
            </a:r>
            <a:r>
              <a:rPr lang="cs-CZ" dirty="0" smtClean="0"/>
              <a:t> </a:t>
            </a:r>
            <a:r>
              <a:rPr lang="cs-CZ" dirty="0" err="1" smtClean="0"/>
              <a:t>Ecology</a:t>
            </a:r>
            <a:r>
              <a:rPr lang="cs-CZ" dirty="0" smtClean="0"/>
              <a:t> and </a:t>
            </a:r>
            <a:r>
              <a:rPr lang="cs-CZ" dirty="0" err="1" smtClean="0"/>
              <a:t>Restoration</a:t>
            </a:r>
            <a:r>
              <a:rPr lang="cs-CZ" dirty="0" smtClean="0"/>
              <a:t> </a:t>
            </a:r>
            <a:r>
              <a:rPr lang="cs-CZ" dirty="0" err="1" smtClean="0"/>
              <a:t>Ecology</a:t>
            </a:r>
            <a:r>
              <a:rPr lang="cs-CZ" dirty="0" smtClean="0"/>
              <a:t>. </a:t>
            </a:r>
            <a:r>
              <a:rPr lang="cs-CZ" dirty="0" err="1" smtClean="0"/>
              <a:t>Springer</a:t>
            </a:r>
            <a:r>
              <a:rPr lang="cs-CZ" dirty="0" smtClean="0"/>
              <a:t>.  Str. 263). </a:t>
            </a:r>
          </a:p>
          <a:p>
            <a:r>
              <a:rPr lang="en-US" dirty="0"/>
              <a:t>PICKETT, S.,  T.,  A., CADENASSO, M.,  L., GROVE, J., M., (2004): Resilient cities: meaning, models, and metaphor for integrating the ecological, socio-economic, and planning realms. Landscape and Urban Planning, Vol. 69, No. 4, str. 369-384.</a:t>
            </a:r>
            <a:endParaRPr lang="cs-CZ" dirty="0"/>
          </a:p>
          <a:p>
            <a:r>
              <a:rPr lang="cs-CZ" dirty="0" smtClean="0"/>
              <a:t>RAPPAPORT, R.A.,  (1979): </a:t>
            </a:r>
            <a:r>
              <a:rPr lang="cs-CZ" dirty="0" err="1" smtClean="0"/>
              <a:t>Ecology</a:t>
            </a:r>
            <a:r>
              <a:rPr lang="cs-CZ" dirty="0" smtClean="0"/>
              <a:t>, </a:t>
            </a:r>
            <a:r>
              <a:rPr lang="cs-CZ" dirty="0" err="1" smtClean="0"/>
              <a:t>Meaning</a:t>
            </a:r>
            <a:r>
              <a:rPr lang="cs-CZ" dirty="0" smtClean="0"/>
              <a:t> and Religion. </a:t>
            </a:r>
            <a:r>
              <a:rPr lang="cs-CZ" dirty="0" err="1" smtClean="0"/>
              <a:t>Richmond</a:t>
            </a:r>
            <a:r>
              <a:rPr lang="cs-CZ" dirty="0" smtClean="0"/>
              <a:t>: </a:t>
            </a:r>
            <a:r>
              <a:rPr lang="cs-CZ" dirty="0" err="1" smtClean="0"/>
              <a:t>North</a:t>
            </a:r>
            <a:r>
              <a:rPr lang="cs-CZ" dirty="0" smtClean="0"/>
              <a:t> </a:t>
            </a:r>
            <a:r>
              <a:rPr lang="cs-CZ" dirty="0" err="1" smtClean="0"/>
              <a:t>Atlantic</a:t>
            </a:r>
            <a:r>
              <a:rPr lang="cs-CZ" dirty="0" smtClean="0"/>
              <a:t> </a:t>
            </a:r>
            <a:r>
              <a:rPr lang="cs-CZ" dirty="0" err="1" smtClean="0"/>
              <a:t>Books</a:t>
            </a:r>
            <a:r>
              <a:rPr lang="cs-CZ" dirty="0" smtClean="0"/>
              <a:t>.</a:t>
            </a:r>
          </a:p>
          <a:p>
            <a:r>
              <a:rPr lang="cs-CZ" dirty="0" smtClean="0"/>
              <a:t>SAUER C. , O, (1925):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Morphology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Landscape</a:t>
            </a:r>
            <a:r>
              <a:rPr lang="cs-CZ" dirty="0" smtClean="0"/>
              <a:t>. University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Californina</a:t>
            </a:r>
            <a:r>
              <a:rPr lang="cs-CZ" dirty="0" smtClean="0"/>
              <a:t> </a:t>
            </a:r>
            <a:r>
              <a:rPr lang="cs-CZ" dirty="0" err="1" smtClean="0"/>
              <a:t>Publication</a:t>
            </a:r>
            <a:r>
              <a:rPr lang="cs-CZ" dirty="0" smtClean="0"/>
              <a:t> in </a:t>
            </a:r>
            <a:r>
              <a:rPr lang="cs-CZ" dirty="0" err="1" smtClean="0"/>
              <a:t>Geography</a:t>
            </a:r>
            <a:r>
              <a:rPr lang="cs-CZ" dirty="0" smtClean="0"/>
              <a:t>. No2p 19-53. In. </a:t>
            </a:r>
            <a:r>
              <a:rPr lang="cs-CZ" dirty="0" err="1" smtClean="0"/>
              <a:t>Foundation</a:t>
            </a:r>
            <a:r>
              <a:rPr lang="cs-CZ" dirty="0" smtClean="0"/>
              <a:t> </a:t>
            </a:r>
            <a:r>
              <a:rPr lang="cs-CZ" dirty="0" err="1" smtClean="0"/>
              <a:t>Papers</a:t>
            </a:r>
            <a:r>
              <a:rPr lang="cs-CZ" dirty="0" smtClean="0"/>
              <a:t> in </a:t>
            </a:r>
            <a:r>
              <a:rPr lang="cs-CZ" dirty="0" err="1" smtClean="0"/>
              <a:t>Landscape</a:t>
            </a:r>
            <a:r>
              <a:rPr lang="cs-CZ" dirty="0" smtClean="0"/>
              <a:t> </a:t>
            </a:r>
            <a:r>
              <a:rPr lang="cs-CZ" dirty="0" err="1" smtClean="0"/>
              <a:t>Ecology</a:t>
            </a:r>
            <a:r>
              <a:rPr lang="cs-CZ" dirty="0" smtClean="0"/>
              <a:t> (2007): (John A. </a:t>
            </a:r>
            <a:r>
              <a:rPr lang="cs-CZ" dirty="0" err="1" smtClean="0"/>
              <a:t>Wiens</a:t>
            </a:r>
            <a:r>
              <a:rPr lang="cs-CZ" dirty="0" smtClean="0"/>
              <a:t>, Michael R. </a:t>
            </a:r>
            <a:r>
              <a:rPr lang="cs-CZ" dirty="0" err="1" smtClean="0"/>
              <a:t>Moos</a:t>
            </a:r>
            <a:r>
              <a:rPr lang="cs-CZ" dirty="0" smtClean="0"/>
              <a:t>, </a:t>
            </a:r>
            <a:r>
              <a:rPr lang="cs-CZ" dirty="0" err="1" smtClean="0"/>
              <a:t>Monica</a:t>
            </a:r>
            <a:r>
              <a:rPr lang="cs-CZ" dirty="0" smtClean="0"/>
              <a:t> G. Turner, David J. </a:t>
            </a:r>
            <a:r>
              <a:rPr lang="cs-CZ" dirty="0" err="1" smtClean="0"/>
              <a:t>Mladenoff</a:t>
            </a:r>
            <a:r>
              <a:rPr lang="cs-CZ" dirty="0" smtClean="0"/>
              <a:t> </a:t>
            </a:r>
            <a:r>
              <a:rPr lang="cs-CZ" dirty="0" err="1" smtClean="0"/>
              <a:t>edit</a:t>
            </a:r>
            <a:r>
              <a:rPr lang="cs-CZ" dirty="0" smtClean="0"/>
              <a:t>.) Columbia University </a:t>
            </a:r>
            <a:r>
              <a:rPr lang="cs-CZ" dirty="0" err="1" smtClean="0"/>
              <a:t>Press</a:t>
            </a:r>
            <a:r>
              <a:rPr lang="cs-CZ" dirty="0" smtClean="0"/>
              <a:t>, New York.</a:t>
            </a:r>
          </a:p>
          <a:p>
            <a:r>
              <a:rPr lang="cs-CZ" dirty="0" smtClean="0"/>
              <a:t>SCIENCE FOR BETTER ENVIRONMENT, (1975): </a:t>
            </a:r>
            <a:r>
              <a:rPr lang="cs-CZ" dirty="0" err="1" smtClean="0"/>
              <a:t>Proceedings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International </a:t>
            </a:r>
            <a:r>
              <a:rPr lang="cs-CZ" dirty="0" err="1" smtClean="0"/>
              <a:t>Congress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Human</a:t>
            </a:r>
            <a:r>
              <a:rPr lang="cs-CZ" dirty="0" smtClean="0"/>
              <a:t> </a:t>
            </a:r>
            <a:r>
              <a:rPr lang="cs-CZ" dirty="0" err="1" smtClean="0"/>
              <a:t>Environment</a:t>
            </a:r>
            <a:r>
              <a:rPr lang="cs-CZ" dirty="0" smtClean="0"/>
              <a:t> (</a:t>
            </a:r>
            <a:r>
              <a:rPr lang="cs-CZ" dirty="0" err="1" smtClean="0"/>
              <a:t>Kyoto</a:t>
            </a:r>
            <a:r>
              <a:rPr lang="cs-CZ" dirty="0" smtClean="0"/>
              <a:t>, 1975), Pergamon </a:t>
            </a:r>
            <a:r>
              <a:rPr lang="cs-CZ" dirty="0" err="1" smtClean="0"/>
              <a:t>Press</a:t>
            </a:r>
            <a:r>
              <a:rPr lang="cs-CZ" dirty="0" smtClean="0"/>
              <a:t>.  Str. 242 –</a:t>
            </a:r>
          </a:p>
          <a:p>
            <a:r>
              <a:rPr lang="cs-CZ" dirty="0" smtClean="0"/>
              <a:t>THE 1972 CBC MASSEY LECTURES, "</a:t>
            </a:r>
            <a:r>
              <a:rPr lang="cs-CZ" dirty="0" err="1" smtClean="0"/>
              <a:t>Inscape</a:t>
            </a:r>
            <a:r>
              <a:rPr lang="cs-CZ" dirty="0" smtClean="0"/>
              <a:t> and </a:t>
            </a:r>
            <a:r>
              <a:rPr lang="cs-CZ" dirty="0" err="1" smtClean="0"/>
              <a:t>Landscape</a:t>
            </a:r>
            <a:r>
              <a:rPr lang="cs-CZ" dirty="0" smtClean="0"/>
              <a:t>„ http://www.cbc.ca/radio/ideas/the-1972-cbc-massey-lectures-inscape-and-landscape-1.2946818 </a:t>
            </a:r>
          </a:p>
        </p:txBody>
      </p:sp>
    </p:spTree>
    <p:extLst>
      <p:ext uri="{BB962C8B-B14F-4D97-AF65-F5344CB8AC3E}">
        <p14:creationId xmlns:p14="http://schemas.microsoft.com/office/powerpoint/2010/main" val="3632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/>
              <a:t>Thank</a:t>
            </a:r>
            <a:r>
              <a:rPr lang="cs-CZ" b="1" dirty="0" smtClean="0"/>
              <a:t> </a:t>
            </a:r>
            <a:r>
              <a:rPr lang="cs-CZ" b="1" dirty="0" err="1" smtClean="0"/>
              <a:t>you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your</a:t>
            </a:r>
            <a:r>
              <a:rPr lang="cs-CZ" b="1" dirty="0" smtClean="0"/>
              <a:t> </a:t>
            </a:r>
            <a:r>
              <a:rPr lang="cs-CZ" b="1" dirty="0" err="1" smtClean="0"/>
              <a:t>attention</a:t>
            </a:r>
            <a:r>
              <a:rPr lang="cs-CZ" b="1" dirty="0" smtClean="0"/>
              <a:t> </a:t>
            </a:r>
            <a:br>
              <a:rPr lang="cs-CZ" b="1" dirty="0" smtClean="0"/>
            </a:br>
            <a:endParaRPr lang="en-US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3157"/>
            <a:ext cx="5181600" cy="3456273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43787" y="2215356"/>
            <a:ext cx="26384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4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"/>
            <a:ext cx="8640763" cy="8366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Landscape / Inscape</a:t>
            </a:r>
            <a:endParaRPr lang="cs-CZ" sz="40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981200" y="1052513"/>
            <a:ext cx="8229600" cy="50784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cs-CZ" sz="2400" dirty="0"/>
              <a:t>External landscape – internal landscape</a:t>
            </a:r>
          </a:p>
          <a:p>
            <a:pPr eaLnBrk="1" hangingPunct="1">
              <a:lnSpc>
                <a:spcPct val="80000"/>
              </a:lnSpc>
            </a:pPr>
            <a:endParaRPr lang="en-US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cs-CZ" sz="2400" dirty="0"/>
              <a:t>“Landscape painting is about the changes in the human inscape from prehistoric to modern times”.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Internal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landscape</a:t>
            </a:r>
            <a:r>
              <a:rPr lang="cs-CZ" altLang="cs-CZ" sz="2400" dirty="0"/>
              <a:t>, </a:t>
            </a:r>
            <a:r>
              <a:rPr lang="en-US" altLang="cs-CZ" sz="2400" dirty="0"/>
              <a:t>mental map – inscape: </a:t>
            </a:r>
          </a:p>
          <a:p>
            <a:pPr>
              <a:lnSpc>
                <a:spcPct val="80000"/>
              </a:lnSpc>
              <a:buNone/>
            </a:pPr>
            <a:r>
              <a:rPr lang="en-US" altLang="cs-CZ" sz="2400" dirty="0" smtClean="0"/>
              <a:t>Inscape </a:t>
            </a:r>
            <a:r>
              <a:rPr lang="cs-CZ" altLang="cs-CZ" sz="2400" dirty="0" smtClean="0"/>
              <a:t> </a:t>
            </a:r>
            <a:r>
              <a:rPr lang="en-US" altLang="cs-CZ" sz="2400" dirty="0"/>
              <a:t>may also change, independently of the physical context, under the influence of socio-cultural factors. These changes may have their impacts on the external landscape – land-use, planning, landscape design…leading to further </a:t>
            </a:r>
            <a:r>
              <a:rPr lang="en-US" altLang="cs-CZ" sz="2400" dirty="0" smtClean="0"/>
              <a:t>action…</a:t>
            </a:r>
            <a:endParaRPr lang="cs-CZ" altLang="cs-CZ" sz="2400" dirty="0" smtClean="0"/>
          </a:p>
          <a:p>
            <a:pPr>
              <a:lnSpc>
                <a:spcPct val="80000"/>
              </a:lnSpc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  <a:buNone/>
            </a:pPr>
            <a:r>
              <a:rPr lang="en-US" altLang="cs-CZ" sz="2400" dirty="0" smtClean="0"/>
              <a:t>Pierre </a:t>
            </a:r>
            <a:r>
              <a:rPr lang="en-US" altLang="cs-CZ" sz="2400" dirty="0" err="1"/>
              <a:t>Dansereau</a:t>
            </a:r>
            <a:r>
              <a:rPr lang="en-US" altLang="cs-CZ" sz="2400" dirty="0"/>
              <a:t>, 1975. Inscape and Landscape. Columbia University Press, New York, London, 118p. </a:t>
            </a:r>
          </a:p>
          <a:p>
            <a:pPr>
              <a:lnSpc>
                <a:spcPct val="80000"/>
              </a:lnSpc>
            </a:pPr>
            <a:endParaRPr lang="en-US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03615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Ad 1. </a:t>
            </a:r>
            <a:r>
              <a:rPr lang="cs-CZ" sz="3600" dirty="0" err="1" smtClean="0"/>
              <a:t>Introdictrion</a:t>
            </a:r>
            <a:r>
              <a:rPr lang="cs-CZ" sz="3600" dirty="0" smtClean="0"/>
              <a:t>: Story </a:t>
            </a:r>
            <a:r>
              <a:rPr lang="cs-CZ" sz="3600" dirty="0" err="1" smtClean="0"/>
              <a:t>of</a:t>
            </a:r>
            <a:r>
              <a:rPr lang="cs-CZ" sz="3600" dirty="0" smtClean="0"/>
              <a:t> popularity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3580" y="1815691"/>
            <a:ext cx="3048264" cy="4316342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69459" y="1815691"/>
            <a:ext cx="2897177" cy="43513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892" y="1815691"/>
            <a:ext cx="2859272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8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Inscape</a:t>
            </a:r>
            <a:r>
              <a:rPr lang="cs-CZ" sz="3600" dirty="0" smtClean="0"/>
              <a:t> as a </a:t>
            </a:r>
            <a:r>
              <a:rPr lang="en-US" sz="3600" dirty="0" smtClean="0"/>
              <a:t>metaphor</a:t>
            </a:r>
            <a:r>
              <a:rPr lang="cs-CZ" sz="3600" dirty="0" smtClean="0"/>
              <a:t> and </a:t>
            </a:r>
            <a:r>
              <a:rPr lang="cs-CZ" sz="3600" dirty="0" err="1" smtClean="0"/>
              <a:t>pre-scientific</a:t>
            </a:r>
            <a:r>
              <a:rPr lang="cs-CZ" sz="3600" dirty="0" smtClean="0"/>
              <a:t> term</a:t>
            </a:r>
            <a:br>
              <a:rPr lang="cs-CZ" sz="3600" dirty="0" smtClean="0"/>
            </a:b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 smtClean="0"/>
              <a:t>Inscape</a:t>
            </a:r>
            <a:r>
              <a:rPr lang="cs-CZ" dirty="0" smtClean="0"/>
              <a:t> and </a:t>
            </a:r>
            <a:r>
              <a:rPr lang="cs-CZ" dirty="0" err="1"/>
              <a:t>Instress</a:t>
            </a:r>
            <a:endParaRPr lang="cs-CZ" dirty="0"/>
          </a:p>
          <a:p>
            <a:pPr marL="0" indent="0">
              <a:buNone/>
            </a:pPr>
            <a:r>
              <a:rPr lang="cs-CZ" dirty="0" err="1">
                <a:solidFill>
                  <a:srgbClr val="FF0000"/>
                </a:solidFill>
              </a:rPr>
              <a:t>Inscape</a:t>
            </a:r>
            <a:r>
              <a:rPr lang="cs-CZ" dirty="0"/>
              <a:t> </a:t>
            </a:r>
            <a:r>
              <a:rPr lang="en-US" dirty="0" smtClean="0"/>
              <a:t>is an individual identity. Every being has its identity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 err="1" smtClean="0">
                <a:solidFill>
                  <a:srgbClr val="FF0000"/>
                </a:solidFill>
              </a:rPr>
              <a:t>Instress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cs-CZ" dirty="0" err="1" smtClean="0"/>
              <a:t>energ</a:t>
            </a:r>
            <a:r>
              <a:rPr lang="en-US" dirty="0" smtClean="0"/>
              <a:t>y united individual inscapes together in one system.</a:t>
            </a:r>
          </a:p>
          <a:p>
            <a:pPr marL="0" indent="0">
              <a:buNone/>
            </a:pPr>
            <a:r>
              <a:rPr lang="cs-CZ" dirty="0" err="1" smtClean="0"/>
              <a:t>Instress</a:t>
            </a:r>
            <a:r>
              <a:rPr lang="cs-CZ" dirty="0" smtClean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 smtClean="0"/>
              <a:t>Inscapes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en-US" dirty="0" smtClean="0"/>
              <a:t>is the unit of the world.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8740" y="1587881"/>
            <a:ext cx="2724150" cy="27527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420" y="1457992"/>
            <a:ext cx="1847850" cy="24384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193752" y="4255802"/>
            <a:ext cx="3483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Hallowed</a:t>
            </a:r>
            <a:r>
              <a:rPr lang="cs-CZ" dirty="0" smtClean="0"/>
              <a:t> </a:t>
            </a:r>
            <a:r>
              <a:rPr lang="cs-CZ" dirty="0"/>
              <a:t> </a:t>
            </a:r>
            <a:r>
              <a:rPr lang="en-US" dirty="0" smtClean="0"/>
              <a:t>Jan </a:t>
            </a:r>
            <a:r>
              <a:rPr lang="en-US" dirty="0"/>
              <a:t>Duns Scotus </a:t>
            </a:r>
          </a:p>
          <a:p>
            <a:r>
              <a:rPr lang="cs-CZ" dirty="0"/>
              <a:t>c. 1266 – 1308</a:t>
            </a:r>
            <a:endParaRPr lang="en-US" dirty="0"/>
          </a:p>
        </p:txBody>
      </p:sp>
      <p:sp>
        <p:nvSpPr>
          <p:cNvPr id="8" name="Obdélník 7"/>
          <p:cNvSpPr/>
          <p:nvPr/>
        </p:nvSpPr>
        <p:spPr>
          <a:xfrm>
            <a:off x="6551094" y="4340606"/>
            <a:ext cx="2595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Gerard</a:t>
            </a:r>
            <a:r>
              <a:rPr lang="cs-CZ" dirty="0"/>
              <a:t> </a:t>
            </a:r>
            <a:r>
              <a:rPr lang="cs-CZ" dirty="0" err="1"/>
              <a:t>Manley</a:t>
            </a:r>
            <a:r>
              <a:rPr lang="cs-CZ" dirty="0"/>
              <a:t> </a:t>
            </a:r>
            <a:r>
              <a:rPr lang="cs-CZ" dirty="0" err="1"/>
              <a:t>Hopkins</a:t>
            </a:r>
            <a:r>
              <a:rPr lang="cs-CZ" dirty="0"/>
              <a:t> </a:t>
            </a:r>
            <a:r>
              <a:rPr lang="cs-CZ" dirty="0" smtClean="0"/>
              <a:t>1844 </a:t>
            </a:r>
            <a:r>
              <a:rPr lang="cs-CZ" dirty="0"/>
              <a:t>– 1889</a:t>
            </a:r>
            <a:endParaRPr lang="en-US" dirty="0"/>
          </a:p>
        </p:txBody>
      </p:sp>
      <p:sp>
        <p:nvSpPr>
          <p:cNvPr id="9" name="Obdélník 8"/>
          <p:cNvSpPr/>
          <p:nvPr/>
        </p:nvSpPr>
        <p:spPr>
          <a:xfrm>
            <a:off x="6156017" y="4791984"/>
            <a:ext cx="59801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r>
              <a:rPr lang="en-US" dirty="0" smtClean="0"/>
              <a:t>The </a:t>
            </a:r>
            <a:r>
              <a:rPr lang="en-US" dirty="0"/>
              <a:t>ash-tree growing in the corner of the garden was felled.  It was lopped first: I heard the sound and looking out and seeing it maimed there came at that moment a great pang and I wished to die and not to see the inscapes of the world destroyed any </a:t>
            </a:r>
            <a:r>
              <a:rPr lang="en-US" dirty="0" smtClean="0"/>
              <a:t>more.</a:t>
            </a:r>
            <a:r>
              <a:rPr lang="cs-CZ" dirty="0" smtClean="0"/>
              <a:t>  </a:t>
            </a:r>
            <a:r>
              <a:rPr lang="en-US" dirty="0" smtClean="0"/>
              <a:t>Journal </a:t>
            </a:r>
            <a:r>
              <a:rPr lang="en-US" dirty="0"/>
              <a:t>8th April 1873 (</a:t>
            </a:r>
            <a:r>
              <a:rPr lang="en-US" dirty="0" err="1"/>
              <a:t>deník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89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Inscape</a:t>
            </a:r>
            <a:r>
              <a:rPr lang="cs-CZ" sz="3600" dirty="0" smtClean="0"/>
              <a:t> </a:t>
            </a:r>
            <a:r>
              <a:rPr lang="en-US" sz="3600" dirty="0" smtClean="0"/>
              <a:t> like a </a:t>
            </a:r>
            <a:r>
              <a:rPr lang="cs-CZ" sz="3600" dirty="0" err="1" smtClean="0"/>
              <a:t>brand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cs-CZ" dirty="0" smtClean="0"/>
              <a:t>I</a:t>
            </a:r>
            <a:r>
              <a:rPr lang="en-US" dirty="0" smtClean="0"/>
              <a:t>NSCAPE </a:t>
            </a:r>
            <a:r>
              <a:rPr lang="en-US" dirty="0"/>
              <a:t>delivers immersive </a:t>
            </a:r>
            <a:r>
              <a:rPr lang="en-US" u="sng" dirty="0"/>
              <a:t>meditation and relaxation </a:t>
            </a:r>
            <a:r>
              <a:rPr lang="en-US" dirty="0"/>
              <a:t>experiences - in our NYC studio and iOS app - by merging tradition, modern thinking, and of-the-moment technology</a:t>
            </a:r>
          </a:p>
          <a:p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490679"/>
            <a:ext cx="5181600" cy="30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Inscape</a:t>
            </a:r>
            <a:r>
              <a:rPr lang="cs-CZ" sz="3600" dirty="0" smtClean="0"/>
              <a:t> </a:t>
            </a:r>
            <a:r>
              <a:rPr lang="cs-CZ" sz="3600" dirty="0" err="1"/>
              <a:t>like</a:t>
            </a:r>
            <a:r>
              <a:rPr lang="cs-CZ" sz="3600" dirty="0"/>
              <a:t> a </a:t>
            </a:r>
            <a:r>
              <a:rPr lang="cs-CZ" sz="3600" dirty="0" err="1" smtClean="0"/>
              <a:t>brand</a:t>
            </a:r>
            <a:r>
              <a:rPr lang="cs-CZ" sz="3600" dirty="0"/>
              <a:t> </a:t>
            </a:r>
            <a:r>
              <a:rPr lang="cs-CZ" sz="3600" dirty="0" smtClean="0"/>
              <a:t>(</a:t>
            </a:r>
            <a:r>
              <a:rPr lang="cs-CZ" sz="3600" dirty="0" err="1" smtClean="0"/>
              <a:t>continue</a:t>
            </a:r>
            <a:r>
              <a:rPr lang="cs-CZ" sz="3600" dirty="0" smtClean="0"/>
              <a:t>)</a:t>
            </a:r>
            <a:br>
              <a:rPr lang="cs-CZ" sz="3600" dirty="0" smtClean="0"/>
            </a:br>
            <a:endParaRPr lang="en-US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1773" y="2117598"/>
            <a:ext cx="2286198" cy="731583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963" y="2129159"/>
            <a:ext cx="3237257" cy="302387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 rot="10209322" flipV="1">
            <a:off x="365485" y="3444803"/>
            <a:ext cx="5020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INSCAPE </a:t>
            </a:r>
            <a:r>
              <a:rPr lang="en-US" dirty="0" err="1"/>
              <a:t>s.r.o</a:t>
            </a:r>
            <a:r>
              <a:rPr lang="en-US" dirty="0"/>
              <a:t>., Praha - </a:t>
            </a:r>
            <a:r>
              <a:rPr lang="en-US" dirty="0" err="1"/>
              <a:t>Obchodní</a:t>
            </a:r>
            <a:r>
              <a:rPr lang="en-US" dirty="0"/>
              <a:t> </a:t>
            </a:r>
            <a:r>
              <a:rPr lang="en-US" dirty="0" err="1"/>
              <a:t>rejstřík</a:t>
            </a:r>
            <a:r>
              <a:rPr lang="en-US" dirty="0"/>
              <a:t> </a:t>
            </a:r>
            <a:r>
              <a:rPr lang="en-US" dirty="0" err="1"/>
              <a:t>firem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Ad 2.Inscape as a scientific term</a:t>
            </a:r>
            <a:br>
              <a:rPr lang="pl-PL" sz="3600" dirty="0" smtClean="0"/>
            </a:br>
            <a:r>
              <a:rPr lang="pl-PL" sz="3600" dirty="0" smtClean="0"/>
              <a:t>Landscape perception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08533"/>
            <a:ext cx="2469094" cy="185944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60140" y="3628382"/>
            <a:ext cx="382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Pierre Mackay Dansereau (1911- 2011)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4288536" y="1984248"/>
            <a:ext cx="54772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Pierre </a:t>
            </a:r>
            <a:r>
              <a:rPr lang="en-US" dirty="0" err="1" smtClean="0"/>
              <a:t>Dansereau</a:t>
            </a:r>
            <a:r>
              <a:rPr lang="en-US" dirty="0" smtClean="0"/>
              <a:t> </a:t>
            </a:r>
          </a:p>
          <a:p>
            <a:r>
              <a:rPr lang="en-US" dirty="0" smtClean="0"/>
              <a:t>Distinguishes between landscape and landscape perception. </a:t>
            </a:r>
          </a:p>
          <a:p>
            <a:r>
              <a:rPr lang="en-US" dirty="0" smtClean="0"/>
              <a:t>Basic methodological issue. Near to sociology. </a:t>
            </a:r>
          </a:p>
          <a:p>
            <a:endParaRPr lang="en-US" dirty="0" smtClean="0"/>
          </a:p>
          <a:p>
            <a:r>
              <a:rPr lang="en-US" dirty="0" smtClean="0"/>
              <a:t>„Man has had a selective perception of the world about him and it turn a highly discriminating way of modelling the landscape to match his inner vision (</a:t>
            </a:r>
            <a:r>
              <a:rPr lang="en-US" dirty="0" err="1" smtClean="0"/>
              <a:t>Dansereau</a:t>
            </a:r>
            <a:r>
              <a:rPr lang="en-US" dirty="0" smtClean="0"/>
              <a:t>, Introduction str. 2). </a:t>
            </a:r>
          </a:p>
          <a:p>
            <a:endParaRPr lang="en-US" dirty="0" smtClean="0"/>
          </a:p>
          <a:p>
            <a:r>
              <a:rPr lang="en-US" dirty="0" smtClean="0"/>
              <a:t>Inscape – is landscape perception influenced by social and culture conditions.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There are landmarks of this itinerary: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040" y="0"/>
            <a:ext cx="11207496" cy="987552"/>
          </a:xfrm>
        </p:spPr>
        <p:txBody>
          <a:bodyPr>
            <a:noAutofit/>
          </a:bodyPr>
          <a:lstStyle/>
          <a:p>
            <a:r>
              <a:rPr lang="cs-CZ" sz="3200" dirty="0" smtClean="0"/>
              <a:t>Ad 3.  </a:t>
            </a:r>
            <a:r>
              <a:rPr lang="cs-CZ" sz="3200" dirty="0" err="1" smtClean="0"/>
              <a:t>Inscape</a:t>
            </a:r>
            <a:r>
              <a:rPr lang="cs-CZ" sz="3200" dirty="0" smtClean="0"/>
              <a:t>/</a:t>
            </a:r>
            <a:r>
              <a:rPr lang="cs-CZ" sz="3200" dirty="0" err="1" smtClean="0"/>
              <a:t>Landscape</a:t>
            </a:r>
            <a:r>
              <a:rPr lang="cs-CZ" sz="3200" dirty="0" smtClean="0"/>
              <a:t> </a:t>
            </a:r>
            <a:r>
              <a:rPr lang="cs-CZ" sz="3200" dirty="0" err="1" smtClean="0"/>
              <a:t>concept</a:t>
            </a:r>
            <a:r>
              <a:rPr lang="cs-CZ" sz="3200" dirty="0" smtClean="0"/>
              <a:t> and </a:t>
            </a:r>
            <a:r>
              <a:rPr lang="cs-CZ" sz="3200" dirty="0" err="1" smtClean="0"/>
              <a:t>its</a:t>
            </a:r>
            <a:r>
              <a:rPr lang="cs-CZ" sz="3200" dirty="0" smtClean="0"/>
              <a:t> </a:t>
            </a:r>
            <a:r>
              <a:rPr lang="cs-CZ" sz="3200" dirty="0" err="1" smtClean="0"/>
              <a:t>potential</a:t>
            </a: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160" y="557784"/>
            <a:ext cx="10835640" cy="5916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r>
              <a:rPr lang="cs-CZ" sz="2300" dirty="0" smtClean="0"/>
              <a:t>     </a:t>
            </a:r>
            <a:r>
              <a:rPr lang="cs-CZ" sz="2300" i="1" dirty="0" smtClean="0"/>
              <a:t>„</a:t>
            </a:r>
            <a:r>
              <a:rPr lang="en-US" sz="2300" i="1" dirty="0" smtClean="0"/>
              <a:t>Indeed I view the inscape/landscape process as a cycle“ </a:t>
            </a:r>
            <a:r>
              <a:rPr lang="en-US" sz="2300" dirty="0" smtClean="0"/>
              <a:t>(Introduction str. 2)</a:t>
            </a:r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r>
              <a:rPr lang="en-US" sz="2300" dirty="0" smtClean="0"/>
              <a:t>a)	Inscape and landscape build system</a:t>
            </a:r>
          </a:p>
          <a:p>
            <a:pPr marL="0" indent="0">
              <a:buNone/>
            </a:pPr>
            <a:r>
              <a:rPr lang="en-US" sz="2300" dirty="0" smtClean="0"/>
              <a:t>b)	Inscape is always selective</a:t>
            </a:r>
          </a:p>
          <a:p>
            <a:pPr marL="457200" indent="-457200">
              <a:buAutoNum type="alphaLcParenR" startAt="3"/>
            </a:pPr>
            <a:r>
              <a:rPr lang="en-US" sz="2300" dirty="0" smtClean="0"/>
              <a:t>Inscape  is the result of human perception of landscape – the way of understanding landscape.</a:t>
            </a:r>
          </a:p>
          <a:p>
            <a:pPr marL="457200" indent="-457200">
              <a:buAutoNum type="alphaLcParenR" startAt="4"/>
            </a:pPr>
            <a:r>
              <a:rPr lang="en-US" sz="2300" dirty="0" smtClean="0"/>
              <a:t>Inscape is no static perception, this is result of processed:</a:t>
            </a:r>
          </a:p>
          <a:p>
            <a:pPr marL="0" indent="0">
              <a:buNone/>
            </a:pPr>
            <a:endParaRPr lang="en-US" sz="23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300" dirty="0" smtClean="0"/>
              <a:t>Perception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300" dirty="0" smtClean="0"/>
              <a:t>Training education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300" dirty="0" smtClean="0"/>
              <a:t>Research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300" dirty="0" smtClean="0"/>
              <a:t>Energy for changes Power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300" dirty="0" smtClean="0"/>
              <a:t>Planning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300" dirty="0" smtClean="0"/>
              <a:t>Management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300" dirty="0"/>
          </a:p>
          <a:p>
            <a:pPr marL="0" indent="0">
              <a:buNone/>
            </a:pPr>
            <a:endParaRPr lang="cs-CZ" sz="2300" dirty="0" smtClean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171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08" y="1451515"/>
            <a:ext cx="3995928" cy="4725448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Ad 3. </a:t>
            </a:r>
            <a:r>
              <a:rPr lang="cs-CZ" sz="3200" dirty="0" err="1" smtClean="0"/>
              <a:t>Trophical</a:t>
            </a:r>
            <a:r>
              <a:rPr lang="cs-CZ" sz="3200" dirty="0"/>
              <a:t> </a:t>
            </a:r>
            <a:r>
              <a:rPr lang="cs-CZ" sz="3200" dirty="0" err="1" smtClean="0"/>
              <a:t>Levels</a:t>
            </a:r>
            <a:r>
              <a:rPr lang="cs-CZ" sz="3200" dirty="0" smtClean="0"/>
              <a:t> in </a:t>
            </a:r>
            <a:r>
              <a:rPr lang="cs-CZ" sz="3200" dirty="0" err="1" smtClean="0"/>
              <a:t>Landscape</a:t>
            </a:r>
            <a:r>
              <a:rPr lang="cs-CZ" sz="3200" dirty="0" smtClean="0"/>
              <a:t> and </a:t>
            </a:r>
            <a:r>
              <a:rPr lang="cs-CZ" sz="3200" dirty="0" err="1" smtClean="0"/>
              <a:t>Inscape</a:t>
            </a:r>
            <a:endParaRPr lang="cs-CZ" sz="32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sz="half" idx="1"/>
          </p:nvPr>
        </p:nvSpPr>
        <p:spPr>
          <a:xfrm>
            <a:off x="838200" y="1316736"/>
            <a:ext cx="5181600" cy="5330952"/>
          </a:xfrm>
        </p:spPr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dirty="0" smtClean="0"/>
              <a:t>Six  </a:t>
            </a:r>
            <a:r>
              <a:rPr lang="en-US" sz="1900" dirty="0" err="1" smtClean="0"/>
              <a:t>trophical</a:t>
            </a:r>
            <a:r>
              <a:rPr lang="en-US" sz="1900" dirty="0" smtClean="0"/>
              <a:t> levels</a:t>
            </a:r>
          </a:p>
          <a:p>
            <a:pPr marL="0" indent="0">
              <a:buNone/>
            </a:pPr>
            <a:r>
              <a:rPr lang="en-US" sz="1900" dirty="0" err="1" smtClean="0"/>
              <a:t>minerotrophy</a:t>
            </a:r>
            <a:r>
              <a:rPr lang="en-US" sz="1900" dirty="0" smtClean="0"/>
              <a:t>, </a:t>
            </a:r>
            <a:r>
              <a:rPr lang="en-US" sz="1900" dirty="0" err="1" smtClean="0"/>
              <a:t>fytotrophy</a:t>
            </a:r>
            <a:r>
              <a:rPr lang="en-US" sz="1900" dirty="0" smtClean="0"/>
              <a:t>, </a:t>
            </a:r>
            <a:r>
              <a:rPr lang="en-US" sz="1900" dirty="0" err="1" smtClean="0"/>
              <a:t>zootrophy</a:t>
            </a:r>
            <a:r>
              <a:rPr lang="en-US" sz="1900" dirty="0" smtClean="0"/>
              <a:t> (1), </a:t>
            </a:r>
            <a:r>
              <a:rPr lang="en-US" sz="1900" dirty="0" err="1" smtClean="0"/>
              <a:t>zootrotrophy</a:t>
            </a:r>
            <a:r>
              <a:rPr lang="en-US" sz="1900" dirty="0" smtClean="0"/>
              <a:t> (2), investment, control</a:t>
            </a:r>
          </a:p>
          <a:p>
            <a:pPr marL="0" indent="0">
              <a:buNone/>
            </a:pPr>
            <a:endParaRPr lang="en-US" sz="1900" dirty="0" smtClean="0"/>
          </a:p>
          <a:p>
            <a:pPr marL="0" indent="0">
              <a:buNone/>
            </a:pPr>
            <a:r>
              <a:rPr lang="en-US" sz="1900" dirty="0" smtClean="0"/>
              <a:t>Legend: </a:t>
            </a:r>
          </a:p>
          <a:p>
            <a:r>
              <a:rPr lang="en-US" sz="1900" i="1" dirty="0" smtClean="0"/>
              <a:t>The main flow of energy  </a:t>
            </a:r>
            <a:r>
              <a:rPr lang="en-US" sz="1900" dirty="0" smtClean="0"/>
              <a:t>(in the middle)</a:t>
            </a:r>
          </a:p>
          <a:p>
            <a:r>
              <a:rPr lang="en-US" sz="1900" i="1" dirty="0" smtClean="0"/>
              <a:t>Energy resources </a:t>
            </a:r>
            <a:r>
              <a:rPr lang="en-US" sz="1900" dirty="0" smtClean="0"/>
              <a:t>(left  part)</a:t>
            </a:r>
          </a:p>
          <a:p>
            <a:r>
              <a:rPr lang="en-US" sz="1900" i="1" dirty="0" smtClean="0"/>
              <a:t>re-</a:t>
            </a:r>
            <a:r>
              <a:rPr lang="en-US" sz="1900" i="1" dirty="0" err="1" smtClean="0"/>
              <a:t>inve</a:t>
            </a:r>
            <a:r>
              <a:rPr lang="cs-CZ" sz="1900" i="1" dirty="0" smtClean="0"/>
              <a:t>s</a:t>
            </a:r>
            <a:r>
              <a:rPr lang="en-US" sz="1900" i="1" dirty="0" err="1" smtClean="0"/>
              <a:t>tment</a:t>
            </a:r>
            <a:r>
              <a:rPr lang="en-US" sz="1900" i="1" dirty="0" smtClean="0"/>
              <a:t> </a:t>
            </a:r>
            <a:r>
              <a:rPr lang="en-US" sz="1900" dirty="0" smtClean="0"/>
              <a:t>(right part)</a:t>
            </a:r>
          </a:p>
          <a:p>
            <a:r>
              <a:rPr lang="en-US" sz="1900" dirty="0" smtClean="0"/>
              <a:t> </a:t>
            </a:r>
            <a:r>
              <a:rPr lang="en-US" sz="1900" i="1" dirty="0" smtClean="0"/>
              <a:t>import</a:t>
            </a:r>
            <a:r>
              <a:rPr lang="en-US" sz="1900" dirty="0" smtClean="0"/>
              <a:t> (left edge)</a:t>
            </a:r>
          </a:p>
          <a:p>
            <a:r>
              <a:rPr lang="en-US" sz="1900" i="1" dirty="0" smtClean="0"/>
              <a:t>export</a:t>
            </a:r>
            <a:r>
              <a:rPr lang="en-US" sz="1900" dirty="0" smtClean="0"/>
              <a:t> (right edge)</a:t>
            </a:r>
          </a:p>
          <a:p>
            <a:pPr marL="0" indent="0">
              <a:buNone/>
            </a:pPr>
            <a:r>
              <a:rPr lang="en-US" sz="1900" dirty="0" smtClean="0"/>
              <a:t>Source: (</a:t>
            </a:r>
            <a:r>
              <a:rPr lang="en-US" sz="1900" dirty="0" err="1" smtClean="0"/>
              <a:t>Dansereau</a:t>
            </a:r>
            <a:r>
              <a:rPr lang="en-US" sz="1900" dirty="0" smtClean="0"/>
              <a:t>, ibid, str. 48)</a:t>
            </a:r>
          </a:p>
          <a:p>
            <a:pPr marL="0" indent="0">
              <a:buNone/>
            </a:pPr>
            <a:endParaRPr lang="en-US" sz="1900" dirty="0" smtClean="0"/>
          </a:p>
          <a:p>
            <a:pPr marL="0" indent="0">
              <a:buNone/>
            </a:pPr>
            <a:r>
              <a:rPr lang="en-US" sz="1900" dirty="0" smtClean="0"/>
              <a:t>Comments: one unit for social,  economical and  biological and geological processes.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1596</Words>
  <Application>Microsoft Office PowerPoint</Application>
  <PresentationFormat>Vlastní</PresentationFormat>
  <Paragraphs>218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Office</vt:lpstr>
      <vt:lpstr> Pierre Dansereau  Ecology and sociology synthesis </vt:lpstr>
      <vt:lpstr> Landscape / Inscape</vt:lpstr>
      <vt:lpstr>Ad 1. Introdictrion: Story of popularity</vt:lpstr>
      <vt:lpstr>Inscape as a metaphor and pre-scientific term </vt:lpstr>
      <vt:lpstr>Inscape  like a brand</vt:lpstr>
      <vt:lpstr>Inscape like a brand (continue) </vt:lpstr>
      <vt:lpstr>Ad 2.Inscape as a scientific term Landscape perception</vt:lpstr>
      <vt:lpstr>Ad 3.  Inscape/Landscape concept and its potential </vt:lpstr>
      <vt:lpstr>Ad 3. Trophical Levels in Landscape and Inscape</vt:lpstr>
      <vt:lpstr>Ad 3. „5 E“. </vt:lpstr>
      <vt:lpstr>Ad 4. Possibility of an implementation in Landscape Research </vt:lpstr>
      <vt:lpstr>Ad 5. Critical disscusion + </vt:lpstr>
      <vt:lpstr> Ad 5. Critical disscusion -</vt:lpstr>
      <vt:lpstr>  Ad  6) Conclusion – system of Landscape/Inscape  </vt:lpstr>
      <vt:lpstr>Pierre Dansereau – references analyse</vt:lpstr>
      <vt:lpstr>Prezentace aplikace PowerPoint</vt:lpstr>
      <vt:lpstr>Prezentace aplikace PowerPoint</vt:lpstr>
      <vt:lpstr>Ad7. Vybrané zdroje </vt:lpstr>
      <vt:lpstr>Thank you for your attention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konceptu Inscape/Landscape  pro management a sociálně-ekonomický výzkum krajiny</dc:title>
  <dc:creator>Lapka Miloslav PhDr. CSc.</dc:creator>
  <cp:lastModifiedBy>uživatel</cp:lastModifiedBy>
  <cp:revision>74</cp:revision>
  <dcterms:created xsi:type="dcterms:W3CDTF">2017-04-24T12:48:02Z</dcterms:created>
  <dcterms:modified xsi:type="dcterms:W3CDTF">2019-03-05T20:43:11Z</dcterms:modified>
</cp:coreProperties>
</file>