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8" r:id="rId4"/>
    <p:sldId id="258" r:id="rId5"/>
    <p:sldId id="259" r:id="rId6"/>
    <p:sldId id="263" r:id="rId7"/>
    <p:sldId id="264" r:id="rId8"/>
    <p:sldId id="262" r:id="rId9"/>
    <p:sldId id="260" r:id="rId10"/>
    <p:sldId id="261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E79DB6A-BCCE-4712-A02C-66D0B9BABC58}" type="datetimeFigureOut">
              <a:rPr lang="cs-CZ" smtClean="0"/>
              <a:pPr/>
              <a:t>21.3.2012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81CA5E6-49B3-4DBC-A929-198324D38A1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„Lidé od Březového potoka“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689336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Bc. Jakub Jarolím, Mgr. Adriana Kábová</a:t>
            </a:r>
          </a:p>
          <a:p>
            <a:endParaRPr lang="cs-CZ" dirty="0" smtClean="0"/>
          </a:p>
          <a:p>
            <a:r>
              <a:rPr lang="cs-CZ" dirty="0" smtClean="0"/>
              <a:t>Katedra teorie kultury, FF UK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Nový přístup súrao k vyjednávání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Nová koncepce ze strany SÚRAA </a:t>
            </a:r>
          </a:p>
          <a:p>
            <a:r>
              <a:rPr lang="cs-CZ" dirty="0" smtClean="0"/>
              <a:t>Důraz na otevřenost, transparentnost, dialog</a:t>
            </a:r>
          </a:p>
          <a:p>
            <a:r>
              <a:rPr lang="cs-CZ" dirty="0" smtClean="0"/>
              <a:t>Případný souhlas obcí s průzkumnými vrty – finanční kompenzace</a:t>
            </a:r>
          </a:p>
          <a:p>
            <a:r>
              <a:rPr lang="cs-CZ" dirty="0" smtClean="0"/>
              <a:t>Zřízení „Pracovní skupiny pro dialog“</a:t>
            </a:r>
          </a:p>
          <a:p>
            <a:pPr>
              <a:buNone/>
            </a:pPr>
            <a:r>
              <a:rPr lang="cs-CZ" dirty="0" smtClean="0"/>
              <a:t>                            x</a:t>
            </a:r>
          </a:p>
          <a:p>
            <a:r>
              <a:rPr lang="cs-CZ" dirty="0" smtClean="0"/>
              <a:t>Obce stále nemají žádný nástroj k prosazení svých zájmů</a:t>
            </a:r>
          </a:p>
          <a:p>
            <a:r>
              <a:rPr lang="cs-CZ" dirty="0" smtClean="0"/>
              <a:t>Žádné stanovené benefity pro vybranou lokalitu</a:t>
            </a:r>
          </a:p>
          <a:p>
            <a:r>
              <a:rPr lang="cs-CZ" dirty="0" smtClean="0"/>
              <a:t>Kritika smyslu „Pracovní skupiny pro dialog“ ze strany jejích členů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Budoucí perspektiva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2018 – vybrání hlavní a záložní lokality</a:t>
            </a:r>
          </a:p>
          <a:p>
            <a:r>
              <a:rPr lang="cs-CZ" sz="1800" i="1" dirty="0" smtClean="0"/>
              <a:t>„Je tam minimálně 20 let časových rezerv, v nejzazším případě stačí, abychom splnili harmonogram do roku 2065, když se lokalita vybere v roce 2040</a:t>
            </a:r>
            <a:r>
              <a:rPr lang="cs-CZ" sz="1800" dirty="0" smtClean="0"/>
              <a:t>.“ (z rozhovoru s Ing. Vítězslavem Dudou, MBA, bývalým ředitelem SÚRAO)</a:t>
            </a:r>
          </a:p>
          <a:p>
            <a:pPr>
              <a:buNone/>
            </a:pPr>
            <a:endParaRPr lang="cs-CZ" sz="1800" dirty="0" smtClean="0"/>
          </a:p>
          <a:p>
            <a:r>
              <a:rPr lang="cs-CZ" sz="1800" dirty="0" smtClean="0"/>
              <a:t>„</a:t>
            </a:r>
            <a:r>
              <a:rPr lang="cs-CZ" sz="1800" i="1" dirty="0" smtClean="0"/>
              <a:t>Stěžejní – pro jakoukoliv variantu řešení - ovšem bude její akceptovatelnost veřejností.“ </a:t>
            </a:r>
            <a:r>
              <a:rPr lang="cs-CZ" sz="1800" dirty="0" smtClean="0"/>
              <a:t>(Správa úložišť radioaktivních odpadů. 2010. Zpráva o činnosti v roce 2009. Praha: SÚRAO, s.20.)</a:t>
            </a:r>
          </a:p>
          <a:p>
            <a:r>
              <a:rPr lang="cs-CZ" dirty="0" smtClean="0"/>
              <a:t>Ani dnes není vůle ke změně legislativy</a:t>
            </a:r>
          </a:p>
          <a:p>
            <a:r>
              <a:rPr lang="cs-CZ" dirty="0" smtClean="0"/>
              <a:t>Pořádání „kulatých stolů“, debaty s veřejností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Kraft</a:t>
            </a:r>
            <a:r>
              <a:rPr lang="cs-CZ" dirty="0" smtClean="0"/>
              <a:t>, Michael E.,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Bruce</a:t>
            </a:r>
            <a:r>
              <a:rPr lang="cs-CZ" dirty="0" smtClean="0"/>
              <a:t> B. Clary. 1991. Citizen </a:t>
            </a:r>
            <a:r>
              <a:rPr lang="cs-CZ" dirty="0" err="1" smtClean="0"/>
              <a:t>Participation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Nimby Syndrome: Public Response to </a:t>
            </a:r>
            <a:r>
              <a:rPr lang="cs-CZ" dirty="0" err="1" smtClean="0"/>
              <a:t>Radiactive</a:t>
            </a:r>
            <a:r>
              <a:rPr lang="cs-CZ" dirty="0" smtClean="0"/>
              <a:t> </a:t>
            </a:r>
            <a:r>
              <a:rPr lang="cs-CZ" dirty="0" err="1" smtClean="0"/>
              <a:t>Waste</a:t>
            </a:r>
            <a:r>
              <a:rPr lang="cs-CZ" dirty="0" smtClean="0"/>
              <a:t> </a:t>
            </a:r>
            <a:r>
              <a:rPr lang="cs-CZ" dirty="0" err="1" smtClean="0"/>
              <a:t>Disposal</a:t>
            </a:r>
            <a:r>
              <a:rPr lang="cs-CZ" dirty="0" smtClean="0"/>
              <a:t>. </a:t>
            </a:r>
            <a:r>
              <a:rPr lang="cs-CZ" i="1" dirty="0" err="1" smtClean="0"/>
              <a:t>The</a:t>
            </a:r>
            <a:r>
              <a:rPr lang="cs-CZ" i="1" dirty="0" smtClean="0"/>
              <a:t> Western </a:t>
            </a:r>
            <a:r>
              <a:rPr lang="cs-CZ" i="1" dirty="0" err="1" smtClean="0"/>
              <a:t>Political</a:t>
            </a:r>
            <a:r>
              <a:rPr lang="cs-CZ" i="1" dirty="0" smtClean="0"/>
              <a:t> </a:t>
            </a:r>
            <a:r>
              <a:rPr lang="cs-CZ" i="1" dirty="0" err="1" smtClean="0"/>
              <a:t>Quarterly</a:t>
            </a:r>
            <a:r>
              <a:rPr lang="cs-CZ" dirty="0" smtClean="0"/>
              <a:t> 44(2): 299-328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Blowers</a:t>
            </a:r>
            <a:r>
              <a:rPr lang="cs-CZ" dirty="0" smtClean="0"/>
              <a:t>, </a:t>
            </a:r>
            <a:r>
              <a:rPr lang="cs-CZ" dirty="0" err="1" smtClean="0"/>
              <a:t>Andrew</a:t>
            </a:r>
            <a:r>
              <a:rPr lang="cs-CZ" dirty="0" smtClean="0"/>
              <a:t>, David </a:t>
            </a:r>
            <a:r>
              <a:rPr lang="cs-CZ" dirty="0" err="1" smtClean="0"/>
              <a:t>Lowry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Barry</a:t>
            </a:r>
            <a:r>
              <a:rPr lang="cs-CZ" dirty="0" smtClean="0"/>
              <a:t> D. </a:t>
            </a:r>
            <a:r>
              <a:rPr lang="cs-CZ" dirty="0" err="1" smtClean="0"/>
              <a:t>Solomon</a:t>
            </a:r>
            <a:r>
              <a:rPr lang="cs-CZ" dirty="0" smtClean="0"/>
              <a:t>. 1991.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International</a:t>
            </a:r>
            <a:r>
              <a:rPr lang="cs-CZ" i="1" dirty="0" smtClean="0"/>
              <a:t> </a:t>
            </a:r>
            <a:r>
              <a:rPr lang="cs-CZ" i="1" dirty="0" err="1" smtClean="0"/>
              <a:t>Politics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Nuclear</a:t>
            </a:r>
            <a:r>
              <a:rPr lang="cs-CZ" i="1" dirty="0" smtClean="0"/>
              <a:t> </a:t>
            </a:r>
            <a:r>
              <a:rPr lang="cs-CZ" i="1" dirty="0" err="1" smtClean="0"/>
              <a:t>Waste</a:t>
            </a:r>
            <a:r>
              <a:rPr lang="cs-CZ" i="1" dirty="0" smtClean="0"/>
              <a:t>. </a:t>
            </a:r>
            <a:r>
              <a:rPr lang="cs-CZ" dirty="0" smtClean="0"/>
              <a:t>London: </a:t>
            </a:r>
            <a:r>
              <a:rPr lang="cs-CZ" dirty="0" err="1" smtClean="0"/>
              <a:t>Macmillan</a:t>
            </a:r>
            <a:r>
              <a:rPr lang="cs-CZ" dirty="0" smtClean="0"/>
              <a:t>.</a:t>
            </a:r>
            <a:endParaRPr lang="cs-CZ" dirty="0" smtClean="0"/>
          </a:p>
          <a:p>
            <a:r>
              <a:rPr lang="cs-CZ" dirty="0" smtClean="0"/>
              <a:t>Správa úložišť radioaktivních odpadů. 2011. Zpráva o činnosti v roce 2010. Praha: SÚRAO.</a:t>
            </a:r>
          </a:p>
          <a:p>
            <a:r>
              <a:rPr lang="cs-CZ" dirty="0" smtClean="0"/>
              <a:t>Správa úložišť radioaktivních odpadů. 2010. Zpráva o činnosti v roce 2009. Praha: SÚRAO.</a:t>
            </a:r>
          </a:p>
          <a:p>
            <a:r>
              <a:rPr lang="cs-CZ" dirty="0" smtClean="0"/>
              <a:t>Správa úložišť radioaktivních odpadů. 2005. Zpráva o činnosti v roce 2004. Praha: SÚRAO.</a:t>
            </a:r>
          </a:p>
          <a:p>
            <a:r>
              <a:rPr lang="cs-CZ" dirty="0" smtClean="0"/>
              <a:t>Správa úložišť radioaktivních odpadů. 2004. Zpráva o činnosti v roce 2003. Praha: SÚRAO.</a:t>
            </a:r>
          </a:p>
          <a:p>
            <a:r>
              <a:rPr lang="cs-CZ" dirty="0" smtClean="0"/>
              <a:t>Správa úložišť radioaktivních odpadů. 2003. Zpráva o činnosti v roce 2002. Praha: SÚRAO.</a:t>
            </a:r>
          </a:p>
          <a:p>
            <a:r>
              <a:rPr lang="cs-CZ" dirty="0" smtClean="0"/>
              <a:t>Správa úložišť radioaktivních odpadů. 1998. Zpráva o činnosti v roce 1997. Praha: SÚRAO.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Děkujeme ZA pozornost </a:t>
            </a:r>
            <a:endParaRPr lang="cs-CZ" dirty="0"/>
          </a:p>
        </p:txBody>
      </p:sp>
      <p:pic>
        <p:nvPicPr>
          <p:cNvPr id="10" name="Zástupný symbol pro obsah 9" descr="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204864"/>
            <a:ext cx="4176464" cy="364532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Vyjasnění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7239000" cy="38884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Vývoj hledání lokality pro hlubinné úložiště jaderného odpadu</a:t>
            </a:r>
          </a:p>
          <a:p>
            <a:endParaRPr lang="cs-CZ" dirty="0" smtClean="0"/>
          </a:p>
          <a:p>
            <a:r>
              <a:rPr lang="cs-CZ" dirty="0" smtClean="0"/>
              <a:t>Jednou z vytipovaných lokalit Pačejov-nádraží (dnes lokalita „Březový potok“)</a:t>
            </a:r>
          </a:p>
          <a:p>
            <a:endParaRPr lang="cs-CZ" dirty="0" smtClean="0"/>
          </a:p>
          <a:p>
            <a:r>
              <a:rPr lang="cs-CZ" dirty="0" smtClean="0"/>
              <a:t>Průběh a vývoj – případová studie v lokalitě „Březový potok“</a:t>
            </a:r>
          </a:p>
          <a:p>
            <a:endParaRPr lang="cs-CZ" dirty="0" smtClean="0"/>
          </a:p>
          <a:p>
            <a:r>
              <a:rPr lang="cs-CZ" dirty="0" smtClean="0"/>
              <a:t>Postavení zúčastněných aktérů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Metodologie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Dlouhodobá případová studie</a:t>
            </a:r>
          </a:p>
          <a:p>
            <a:r>
              <a:rPr lang="cs-CZ" dirty="0" smtClean="0"/>
              <a:t>Zúčastněné </a:t>
            </a:r>
            <a:r>
              <a:rPr lang="cs-CZ" dirty="0" smtClean="0"/>
              <a:t>pozorování </a:t>
            </a:r>
          </a:p>
          <a:p>
            <a:pPr>
              <a:buFontTx/>
              <a:buChar char="-"/>
            </a:pPr>
            <a:r>
              <a:rPr lang="cs-CZ" dirty="0" smtClean="0"/>
              <a:t>v lokalitě Březový potok od roku 2003</a:t>
            </a:r>
          </a:p>
          <a:p>
            <a:r>
              <a:rPr lang="cs-CZ" dirty="0" err="1" smtClean="0"/>
              <a:t>Polostrukturované</a:t>
            </a:r>
            <a:r>
              <a:rPr lang="cs-CZ" dirty="0" smtClean="0"/>
              <a:t> </a:t>
            </a:r>
            <a:r>
              <a:rPr lang="cs-CZ" dirty="0" smtClean="0"/>
              <a:t>rozhovory</a:t>
            </a:r>
          </a:p>
          <a:p>
            <a:pPr>
              <a:buFontTx/>
              <a:buChar char="-"/>
            </a:pPr>
            <a:r>
              <a:rPr lang="cs-CZ" dirty="0" smtClean="0"/>
              <a:t>rozhovory </a:t>
            </a:r>
            <a:r>
              <a:rPr lang="cs-CZ" dirty="0" smtClean="0"/>
              <a:t>s obyvateli lokality, s místními aktivisty, se starosty dotčených obcí a se zástupci SÚRAA (Správa úložišť radioaktivních odpadů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8482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Hlubinné úložiště radioaktivních odpadů a vyhořelého jaderného paliva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5050904" cy="403484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Uložení vyhořelého paliva z jaderných reaktorů a vysokoaktivních odpadů z odvětví jaderné energetiky, průmyslu a zdravotnictví</a:t>
            </a:r>
          </a:p>
          <a:p>
            <a:r>
              <a:rPr lang="cs-CZ" dirty="0" smtClean="0"/>
              <a:t>Každý rok kolem 80 tun odpadu</a:t>
            </a:r>
          </a:p>
          <a:p>
            <a:r>
              <a:rPr lang="cs-CZ" dirty="0" smtClean="0"/>
              <a:t>23,4 ha – podzemní areál v hloubce 500 metrů; 2,1 ha nadzemní areál</a:t>
            </a:r>
          </a:p>
          <a:p>
            <a:r>
              <a:rPr lang="cs-CZ" dirty="0" smtClean="0"/>
              <a:t>Specifické geologické požadavky</a:t>
            </a:r>
          </a:p>
          <a:p>
            <a:r>
              <a:rPr lang="cs-CZ" dirty="0" smtClean="0"/>
              <a:t> Na stavbu se vztahuje „atomový zákon“</a:t>
            </a:r>
          </a:p>
          <a:p>
            <a:r>
              <a:rPr lang="cs-CZ" dirty="0" smtClean="0"/>
              <a:t>Výstavba plánována v letech 2050-2065</a:t>
            </a:r>
            <a:endParaRPr lang="cs-CZ" dirty="0"/>
          </a:p>
        </p:txBody>
      </p:sp>
      <p:pic>
        <p:nvPicPr>
          <p:cNvPr id="1026" name="Picture 2" descr="H:\hlubinné uložiště\nuclear-spend-fuel-final-reposito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348880"/>
            <a:ext cx="3707904" cy="4531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Vývoj Komunikace mezi súrao a dotčenými obcemi v lokalitě BP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i="1" dirty="0" smtClean="0"/>
              <a:t>„…Pačejovští se to dozvěděli z tisku, což byla v podstatě chyba…“ </a:t>
            </a:r>
            <a:r>
              <a:rPr lang="cs-CZ" sz="1900" dirty="0" smtClean="0"/>
              <a:t>(z rozhovoru s Ing. Vítězslavem Dudou, MBA, bývalým ředitelem SÚRAO)</a:t>
            </a:r>
          </a:p>
          <a:p>
            <a:r>
              <a:rPr lang="cs-CZ" dirty="0" smtClean="0"/>
              <a:t>První informace starostům v lokalitě BP ze strany SÚRAA v létě 2003 – forma oznámení</a:t>
            </a:r>
          </a:p>
          <a:p>
            <a:r>
              <a:rPr lang="cs-CZ" dirty="0" smtClean="0"/>
              <a:t>Negativní reakce starostů, veřejné debaty, formace o.s. „Jaderný odpad, děkujeme, nechceme“</a:t>
            </a:r>
          </a:p>
          <a:p>
            <a:r>
              <a:rPr lang="cs-CZ" dirty="0" smtClean="0"/>
              <a:t>Informační schůzky pro veřejnost s účastí zástupců SÚRAA</a:t>
            </a:r>
          </a:p>
          <a:p>
            <a:r>
              <a:rPr lang="cs-CZ" dirty="0" smtClean="0"/>
              <a:t>Technokratický přístup SÚRAA, negativní reakce obyvatel lokality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Nedůvěra v technické provedení stavby, bezpečnost během transportu – obava o zdraví lidí</a:t>
            </a:r>
          </a:p>
          <a:p>
            <a:r>
              <a:rPr lang="cs-CZ" dirty="0" smtClean="0"/>
              <a:t>Narušení krajiny – obava ze samotné výstavby</a:t>
            </a:r>
          </a:p>
          <a:p>
            <a:r>
              <a:rPr lang="cs-CZ" dirty="0" smtClean="0"/>
              <a:t>Ekonomický dopad na region v důsledku stigmatizace</a:t>
            </a:r>
          </a:p>
          <a:p>
            <a:r>
              <a:rPr lang="cs-CZ" dirty="0" smtClean="0"/>
              <a:t>Obavy z nárůstu kriminality – příliv zahraničních dělníků během stavby</a:t>
            </a:r>
          </a:p>
          <a:p>
            <a:r>
              <a:rPr lang="cs-CZ" dirty="0" smtClean="0"/>
              <a:t>Nevratnost – uložený odpad je nebezpečný v závislosti na své kategorii stovky až miliony let</a:t>
            </a:r>
          </a:p>
          <a:p>
            <a:r>
              <a:rPr lang="cs-CZ" dirty="0" smtClean="0"/>
              <a:t>NIMBY syndrom (</a:t>
            </a:r>
            <a:r>
              <a:rPr lang="cs-CZ" dirty="0" err="1" smtClean="0"/>
              <a:t>Kraft</a:t>
            </a:r>
            <a:r>
              <a:rPr lang="cs-CZ" dirty="0" smtClean="0"/>
              <a:t>, Clary 1991)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vzdor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Formace vzdoru jako reakce na výrazně nerovnocenný vztah státu a dotčené lokality</a:t>
            </a:r>
          </a:p>
          <a:p>
            <a:r>
              <a:rPr lang="cs-CZ" dirty="0" smtClean="0"/>
              <a:t>Významný činitel p. Miloslav Šimek</a:t>
            </a:r>
          </a:p>
          <a:p>
            <a:r>
              <a:rPr lang="cs-CZ" dirty="0" smtClean="0"/>
              <a:t>Emotivní projevy – hymna, rakvičky…</a:t>
            </a:r>
          </a:p>
          <a:p>
            <a:r>
              <a:rPr lang="cs-CZ" dirty="0" smtClean="0"/>
              <a:t>Protestní akce – pochody, demonstrace, petice, cykloakce, plesy</a:t>
            </a:r>
          </a:p>
          <a:p>
            <a:r>
              <a:rPr lang="cs-CZ" dirty="0" smtClean="0"/>
              <a:t>Referenda v některých dotčených obcích s jednoznačným výsledkem</a:t>
            </a:r>
          </a:p>
          <a:p>
            <a:r>
              <a:rPr lang="cs-CZ" sz="1900" i="1" dirty="0" smtClean="0"/>
              <a:t>„Pan Duda se byť nepozván, účastnil naší protestní </a:t>
            </a:r>
            <a:r>
              <a:rPr lang="cs-CZ" sz="1900" i="1" dirty="0" smtClean="0"/>
              <a:t>cykloakce</a:t>
            </a:r>
            <a:r>
              <a:rPr lang="cs-CZ" sz="1900" i="1" dirty="0" smtClean="0"/>
              <a:t>. Přijel účastníkům rozdávat čepice a propisky s logem SÚRAO, to byl smutný pohled. Jako kdybychom byli indiáni a on chtěl naší půdu vyměnit za pár skleněných korálků.“ </a:t>
            </a:r>
            <a:r>
              <a:rPr lang="cs-CZ" sz="1900" dirty="0" smtClean="0"/>
              <a:t>(z rozhovoru s obyvatelkou lokality BP)</a:t>
            </a:r>
            <a:endParaRPr lang="cs-CZ" sz="1900" i="1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požadavky dotčených samospráv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Zastavení průzkumných </a:t>
            </a:r>
            <a:r>
              <a:rPr lang="cs-CZ" dirty="0" smtClean="0"/>
              <a:t>prací (v období před rokem 2004)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Změna atomového zákona</a:t>
            </a:r>
          </a:p>
          <a:p>
            <a:pPr>
              <a:buNone/>
            </a:pPr>
            <a:r>
              <a:rPr lang="cs-CZ" dirty="0" smtClean="0"/>
              <a:t> =&gt; dotčené obce rovnocenným partnerem – požadavek práva veta pro obce</a:t>
            </a:r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r>
              <a:rPr lang="cs-CZ" dirty="0" smtClean="0"/>
              <a:t>Nedostatek vůle k závažnému politickému rozhodnutí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84824"/>
          </a:xfrm>
        </p:spPr>
        <p:txBody>
          <a:bodyPr>
            <a:normAutofit/>
          </a:bodyPr>
          <a:lstStyle/>
          <a:p>
            <a:r>
              <a:rPr lang="cs-CZ" dirty="0" smtClean="0"/>
              <a:t>Přerušení výzkumné činnosti súraa ve všech vytipovaných lokalitách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7239000" cy="3890832"/>
          </a:xfrm>
        </p:spPr>
        <p:txBody>
          <a:bodyPr/>
          <a:lstStyle/>
          <a:p>
            <a:r>
              <a:rPr lang="cs-CZ" dirty="0" smtClean="0"/>
              <a:t>2005-2009: z rozhodnutí Vlády ČR přerušena výzkumná činnost SÚRAA ve vytipovaných lokalitách na základě negativních stanovisek dotčených obcí</a:t>
            </a:r>
          </a:p>
          <a:p>
            <a:pPr>
              <a:buNone/>
            </a:pPr>
            <a:endParaRPr lang="cs-CZ" dirty="0" smtClean="0"/>
          </a:p>
          <a:p>
            <a:r>
              <a:rPr lang="cs-CZ" sz="1800" i="1" dirty="0" smtClean="0"/>
              <a:t>„My jsme nečekali, že budeme muset tu práci zastavit. … My jsme nikdo nečekal, že ta negativní odezva bude takhle velká.“ </a:t>
            </a:r>
            <a:r>
              <a:rPr lang="cs-CZ" sz="1800" dirty="0" smtClean="0"/>
              <a:t>(z rozhovoru s Ing. Vítězslavem Dudou, MBA, bývalým ředitelem SÚRAO)</a:t>
            </a:r>
            <a:endParaRPr lang="cs-CZ" sz="1800" i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1116</TotalTime>
  <Words>847</Words>
  <Application>Microsoft Office PowerPoint</Application>
  <PresentationFormat>Předvádění na obrazovce (4:3)</PresentationFormat>
  <Paragraphs>89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Bohatý</vt:lpstr>
      <vt:lpstr>„Lidé od Březového potoka“</vt:lpstr>
      <vt:lpstr>Vyjasnění tématu</vt:lpstr>
      <vt:lpstr>Metodologie</vt:lpstr>
      <vt:lpstr>Hlubinné úložiště radioaktivních odpadů a vyhořelého jaderného paliva</vt:lpstr>
      <vt:lpstr>Vývoj Komunikace mezi súrao a dotčenými obcemi v lokalitě BP</vt:lpstr>
      <vt:lpstr>Obavy </vt:lpstr>
      <vt:lpstr>vzdor</vt:lpstr>
      <vt:lpstr>požadavky dotčených samospráv</vt:lpstr>
      <vt:lpstr>Přerušení výzkumné činnosti súraa ve všech vytipovaných lokalitách</vt:lpstr>
      <vt:lpstr>Nový přístup súrao k vyjednávání </vt:lpstr>
      <vt:lpstr>Budoucí perspektiva</vt:lpstr>
      <vt:lpstr>Použitá literatura:</vt:lpstr>
      <vt:lpstr>Děkujeme ZA pozornost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„Lidé od Březového potoka“</dc:title>
  <dc:creator>Franta</dc:creator>
  <cp:lastModifiedBy>Franta</cp:lastModifiedBy>
  <cp:revision>80</cp:revision>
  <dcterms:created xsi:type="dcterms:W3CDTF">2012-03-18T12:26:36Z</dcterms:created>
  <dcterms:modified xsi:type="dcterms:W3CDTF">2012-03-21T21:11:27Z</dcterms:modified>
</cp:coreProperties>
</file>