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60" r:id="rId6"/>
    <p:sldId id="261" r:id="rId7"/>
    <p:sldId id="256" r:id="rId8"/>
    <p:sldId id="257" r:id="rId9"/>
    <p:sldId id="259" r:id="rId10"/>
    <p:sldId id="265" r:id="rId11"/>
    <p:sldId id="267" r:id="rId12"/>
    <p:sldId id="258" r:id="rId13"/>
    <p:sldId id="269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722F7-4863-4D59-A942-29E65D0720C2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0143-2B22-42D6-8045-68E4FB536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i="1" dirty="0" smtClean="0"/>
              <a:t>Naše společná přítomnost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561728"/>
          </a:xfrm>
        </p:spPr>
        <p:txBody>
          <a:bodyPr>
            <a:noAutofit/>
          </a:bodyPr>
          <a:lstStyle/>
          <a:p>
            <a:r>
              <a:rPr lang="en-US" sz="2800" b="1" i="1" dirty="0" err="1" smtClean="0"/>
              <a:t>Měnící</a:t>
            </a:r>
            <a:r>
              <a:rPr lang="en-US" sz="2800" b="1" i="1" dirty="0" smtClean="0"/>
              <a:t> se </a:t>
            </a:r>
            <a:r>
              <a:rPr lang="en-US" sz="2800" b="1" i="1" dirty="0" err="1" smtClean="0"/>
              <a:t>společnost</a:t>
            </a:r>
            <a:r>
              <a:rPr lang="en-US" sz="2800" b="1" i="1" dirty="0" smtClean="0"/>
              <a:t> :  pro-</a:t>
            </a:r>
            <a:r>
              <a:rPr lang="en-US" sz="2800" b="1" i="1" dirty="0" err="1" smtClean="0"/>
              <a:t>environmentálním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směrem</a:t>
            </a:r>
            <a:r>
              <a:rPr lang="cs-CZ" sz="2800" b="1" i="1" dirty="0" smtClean="0"/>
              <a:t>?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en-US" sz="2800" b="1" dirty="0" smtClean="0"/>
          </a:p>
          <a:p>
            <a:r>
              <a:rPr lang="cs-CZ" sz="2800" i="1" dirty="0" smtClean="0"/>
              <a:t>Miloslav Lapka FFUK, EF JU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Reference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937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EAA </a:t>
            </a:r>
            <a:r>
              <a:rPr lang="cs-CZ" dirty="0" err="1" smtClean="0"/>
              <a:t>Technical</a:t>
            </a:r>
            <a:r>
              <a:rPr lang="cs-CZ" dirty="0" smtClean="0"/>
              <a:t> report No 25/1999: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indicators</a:t>
            </a:r>
            <a:r>
              <a:rPr lang="cs-CZ" dirty="0" smtClean="0"/>
              <a:t>: Typology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overviewEdited</a:t>
            </a:r>
            <a:r>
              <a:rPr lang="cs-CZ" dirty="0" smtClean="0"/>
              <a:t> by: </a:t>
            </a:r>
            <a:r>
              <a:rPr lang="cs-CZ" dirty="0" err="1" smtClean="0"/>
              <a:t>Edith</a:t>
            </a:r>
            <a:r>
              <a:rPr lang="cs-CZ" dirty="0" smtClean="0"/>
              <a:t> </a:t>
            </a:r>
            <a:r>
              <a:rPr lang="cs-CZ" dirty="0" err="1" smtClean="0"/>
              <a:t>Smeets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Rob </a:t>
            </a:r>
            <a:r>
              <a:rPr lang="cs-CZ" dirty="0" err="1" smtClean="0"/>
              <a:t>Weterings</a:t>
            </a:r>
            <a:r>
              <a:rPr lang="cs-CZ" dirty="0" smtClean="0"/>
              <a:t>, TNO Centre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, Technology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Netherlands</a:t>
            </a:r>
            <a:r>
              <a:rPr lang="cs-CZ" dirty="0" smtClean="0"/>
              <a:t>, 1999.</a:t>
            </a:r>
          </a:p>
          <a:p>
            <a:pPr lvl="0"/>
            <a:r>
              <a:rPr lang="cs-CZ" dirty="0" smtClean="0"/>
              <a:t>Flavin, Ch., </a:t>
            </a:r>
            <a:r>
              <a:rPr lang="cs-CZ" dirty="0" err="1" smtClean="0"/>
              <a:t>Halweil</a:t>
            </a:r>
            <a:r>
              <a:rPr lang="cs-CZ" dirty="0" smtClean="0"/>
              <a:t>, B., </a:t>
            </a:r>
            <a:r>
              <a:rPr lang="cs-CZ" dirty="0" err="1" smtClean="0"/>
              <a:t>Nierenberg</a:t>
            </a:r>
            <a:r>
              <a:rPr lang="cs-CZ" dirty="0" smtClean="0"/>
              <a:t>, D.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: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2011: </a:t>
            </a:r>
            <a:r>
              <a:rPr lang="cs-CZ" dirty="0" err="1" smtClean="0"/>
              <a:t>Innovations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Nourish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Planet.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Worldwatch</a:t>
            </a:r>
            <a:r>
              <a:rPr lang="cs-CZ" dirty="0" smtClean="0"/>
              <a:t> Institute http://www.</a:t>
            </a:r>
            <a:r>
              <a:rPr lang="cs-CZ" dirty="0" err="1" smtClean="0"/>
              <a:t>worldwatch.org</a:t>
            </a:r>
            <a:r>
              <a:rPr lang="cs-CZ" dirty="0" smtClean="0"/>
              <a:t>/sow11, (Access 07, 2011), </a:t>
            </a:r>
            <a:r>
              <a:rPr lang="cs-CZ" dirty="0" err="1" smtClean="0"/>
              <a:t>2011.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Inglehart</a:t>
            </a:r>
            <a:r>
              <a:rPr lang="cs-CZ" dirty="0" smtClean="0"/>
              <a:t>, R.: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Silent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. </a:t>
            </a:r>
            <a:r>
              <a:rPr lang="cs-CZ" dirty="0" err="1" smtClean="0"/>
              <a:t>Princeton</a:t>
            </a:r>
            <a:r>
              <a:rPr lang="cs-CZ" dirty="0" smtClean="0"/>
              <a:t> University </a:t>
            </a:r>
            <a:r>
              <a:rPr lang="cs-CZ" dirty="0" err="1" smtClean="0"/>
              <a:t>Press</a:t>
            </a:r>
            <a:r>
              <a:rPr lang="cs-CZ" dirty="0" smtClean="0"/>
              <a:t>, 1977.</a:t>
            </a:r>
          </a:p>
          <a:p>
            <a:pPr lvl="0"/>
            <a:r>
              <a:rPr lang="cs-CZ" dirty="0" smtClean="0"/>
              <a:t>OECD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Indicators</a:t>
            </a:r>
            <a:r>
              <a:rPr lang="cs-CZ" dirty="0" smtClean="0"/>
              <a:t>: OECD </a:t>
            </a:r>
            <a:r>
              <a:rPr lang="cs-CZ" dirty="0" err="1" smtClean="0"/>
              <a:t>Environment</a:t>
            </a:r>
            <a:r>
              <a:rPr lang="cs-CZ" dirty="0" smtClean="0"/>
              <a:t> </a:t>
            </a:r>
            <a:r>
              <a:rPr lang="cs-CZ" dirty="0" err="1" smtClean="0"/>
              <a:t>Directorate</a:t>
            </a:r>
            <a:r>
              <a:rPr lang="cs-CZ" dirty="0" smtClean="0"/>
              <a:t>, Paris, France, 2004.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cs-CZ" dirty="0" err="1" smtClean="0"/>
              <a:t>še</a:t>
            </a:r>
            <a:r>
              <a:rPr lang="cs-CZ" dirty="0" smtClean="0"/>
              <a:t> společná přítomnost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/>
              <a:t>společná?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43752" y="2967335"/>
            <a:ext cx="2656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společná </a:t>
            </a:r>
            <a:endParaRPr lang="cs-CZ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915816" y="2420888"/>
            <a:ext cx="3024336" cy="2880320"/>
          </a:xfrm>
          <a:prstGeom prst="ellipse">
            <a:avLst/>
          </a:prstGeom>
          <a:noFill/>
          <a:effectLst>
            <a:outerShdw blurRad="698500" dist="330200" dir="6600000" algn="ctr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971600" y="3645024"/>
            <a:ext cx="1296144" cy="108012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403648" y="2564904"/>
            <a:ext cx="1296144" cy="108012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483768" y="1484784"/>
            <a:ext cx="1296144" cy="108012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779912" y="548680"/>
            <a:ext cx="1296144" cy="108012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131840" y="5445224"/>
            <a:ext cx="1296144" cy="108012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499992" y="5445224"/>
            <a:ext cx="1296144" cy="108012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5076056" y="1484784"/>
            <a:ext cx="1296144" cy="108012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6228184" y="2564904"/>
            <a:ext cx="1296144" cy="108012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6588224" y="3645024"/>
            <a:ext cx="1296144" cy="1080120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5796136" y="4725144"/>
            <a:ext cx="1296144" cy="108012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1763688" y="4725144"/>
            <a:ext cx="1296144" cy="1080120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203848" y="350100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PRO-ENVIRONMENTÁLNÍ</a:t>
            </a:r>
            <a:endParaRPr lang="cs-CZ" sz="2000" b="1" dirty="0"/>
          </a:p>
        </p:txBody>
      </p:sp>
      <p:grpSp>
        <p:nvGrpSpPr>
          <p:cNvPr id="46" name="Skupina 45"/>
          <p:cNvGrpSpPr/>
          <p:nvPr/>
        </p:nvGrpSpPr>
        <p:grpSpPr>
          <a:xfrm>
            <a:off x="1331640" y="692696"/>
            <a:ext cx="1224136" cy="720080"/>
            <a:chOff x="1331640" y="692696"/>
            <a:chExt cx="1224136" cy="720080"/>
          </a:xfrm>
          <a:solidFill>
            <a:schemeClr val="bg1"/>
          </a:solidFill>
        </p:grpSpPr>
        <p:sp>
          <p:nvSpPr>
            <p:cNvPr id="20" name="Zaoblený obdélníkový popisek 19"/>
            <p:cNvSpPr/>
            <p:nvPr/>
          </p:nvSpPr>
          <p:spPr>
            <a:xfrm>
              <a:off x="1331640" y="692696"/>
              <a:ext cx="1224136" cy="720080"/>
            </a:xfrm>
            <a:prstGeom prst="wedgeRoundRectCallout">
              <a:avLst>
                <a:gd name="adj1" fmla="val 56683"/>
                <a:gd name="adj2" fmla="val 82866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403648" y="764704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UHLÍKOVÁ STOPA</a:t>
              </a:r>
              <a:endParaRPr lang="cs-CZ" sz="1200" dirty="0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251520" y="1628799"/>
            <a:ext cx="1512168" cy="768602"/>
            <a:chOff x="251520" y="1700808"/>
            <a:chExt cx="1224136" cy="720080"/>
          </a:xfrm>
          <a:solidFill>
            <a:schemeClr val="bg1"/>
          </a:solidFill>
        </p:grpSpPr>
        <p:sp>
          <p:nvSpPr>
            <p:cNvPr id="19" name="Zaoblený obdélníkový popisek 18"/>
            <p:cNvSpPr/>
            <p:nvPr/>
          </p:nvSpPr>
          <p:spPr>
            <a:xfrm>
              <a:off x="251520" y="1700808"/>
              <a:ext cx="1224136" cy="720080"/>
            </a:xfrm>
            <a:prstGeom prst="wedgeRoundRectCallout">
              <a:avLst>
                <a:gd name="adj1" fmla="val 56683"/>
                <a:gd name="adj2" fmla="val 82866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309812" y="1768270"/>
              <a:ext cx="1107552" cy="6055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ENVIRONMEN-TÁLNÍ SPOLEČNOST</a:t>
              </a:r>
              <a:endParaRPr lang="cs-CZ" sz="1200" dirty="0"/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0" y="2708920"/>
            <a:ext cx="1224136" cy="720080"/>
            <a:chOff x="0" y="2708920"/>
            <a:chExt cx="1224136" cy="720080"/>
          </a:xfrm>
          <a:solidFill>
            <a:schemeClr val="bg1"/>
          </a:solidFill>
        </p:grpSpPr>
        <p:sp>
          <p:nvSpPr>
            <p:cNvPr id="18" name="Zaoblený obdélníkový popisek 17"/>
            <p:cNvSpPr/>
            <p:nvPr/>
          </p:nvSpPr>
          <p:spPr>
            <a:xfrm>
              <a:off x="0" y="2708920"/>
              <a:ext cx="1224136" cy="720080"/>
            </a:xfrm>
            <a:prstGeom prst="wedgeRoundRectCallout">
              <a:avLst>
                <a:gd name="adj1" fmla="val 39770"/>
                <a:gd name="adj2" fmla="val 97242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107504" y="2852936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UDRŽITELNÝ ROZVOJ</a:t>
              </a:r>
              <a:endParaRPr lang="cs-CZ" sz="1200" dirty="0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2555776" y="0"/>
            <a:ext cx="1224136" cy="720080"/>
            <a:chOff x="2555776" y="0"/>
            <a:chExt cx="1224136" cy="720080"/>
          </a:xfrm>
          <a:solidFill>
            <a:schemeClr val="bg1"/>
          </a:solidFill>
        </p:grpSpPr>
        <p:sp>
          <p:nvSpPr>
            <p:cNvPr id="21" name="Zaoblený obdélníkový popisek 20"/>
            <p:cNvSpPr/>
            <p:nvPr/>
          </p:nvSpPr>
          <p:spPr>
            <a:xfrm>
              <a:off x="2555776" y="0"/>
              <a:ext cx="1224136" cy="720080"/>
            </a:xfrm>
            <a:prstGeom prst="wedgeRoundRectCallout">
              <a:avLst>
                <a:gd name="adj1" fmla="val 64435"/>
                <a:gd name="adj2" fmla="val 43333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627784" y="116632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ROZVOJ VENKOVA</a:t>
              </a:r>
              <a:endParaRPr lang="cs-CZ" sz="1200" dirty="0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228184" y="620688"/>
            <a:ext cx="1224136" cy="720080"/>
            <a:chOff x="6228184" y="620688"/>
            <a:chExt cx="1224136" cy="720080"/>
          </a:xfrm>
          <a:solidFill>
            <a:schemeClr val="bg1"/>
          </a:solidFill>
        </p:grpSpPr>
        <p:sp>
          <p:nvSpPr>
            <p:cNvPr id="28" name="Zaoblený obdélníkový popisek 27"/>
            <p:cNvSpPr/>
            <p:nvPr/>
          </p:nvSpPr>
          <p:spPr>
            <a:xfrm>
              <a:off x="6228184" y="620688"/>
              <a:ext cx="1224136" cy="720080"/>
            </a:xfrm>
            <a:prstGeom prst="wedgeRoundRectCallout">
              <a:avLst>
                <a:gd name="adj1" fmla="val -47612"/>
                <a:gd name="adj2" fmla="val 86460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300192" y="764704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ZMĚNY HODNOT</a:t>
              </a:r>
              <a:endParaRPr lang="cs-CZ" sz="1200" dirty="0"/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7380312" y="1628800"/>
            <a:ext cx="1224136" cy="720080"/>
            <a:chOff x="7380312" y="1628800"/>
            <a:chExt cx="1224136" cy="720080"/>
          </a:xfrm>
          <a:solidFill>
            <a:schemeClr val="bg1"/>
          </a:solidFill>
        </p:grpSpPr>
        <p:sp>
          <p:nvSpPr>
            <p:cNvPr id="29" name="Zaoblený obdélníkový popisek 28"/>
            <p:cNvSpPr/>
            <p:nvPr/>
          </p:nvSpPr>
          <p:spPr>
            <a:xfrm>
              <a:off x="7380312" y="1628800"/>
              <a:ext cx="1224136" cy="720080"/>
            </a:xfrm>
            <a:prstGeom prst="wedgeRoundRectCallout">
              <a:avLst>
                <a:gd name="adj1" fmla="val -47612"/>
                <a:gd name="adj2" fmla="val 86460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7452320" y="1844824"/>
              <a:ext cx="108012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KRAJINA</a:t>
              </a:r>
              <a:endParaRPr lang="cs-CZ" sz="1200" dirty="0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7740352" y="2636912"/>
            <a:ext cx="1403648" cy="864096"/>
            <a:chOff x="7740352" y="2780928"/>
            <a:chExt cx="1224136" cy="720080"/>
          </a:xfrm>
          <a:solidFill>
            <a:schemeClr val="bg1"/>
          </a:solidFill>
        </p:grpSpPr>
        <p:sp>
          <p:nvSpPr>
            <p:cNvPr id="30" name="Zaoblený obdélníkový popisek 29"/>
            <p:cNvSpPr/>
            <p:nvPr/>
          </p:nvSpPr>
          <p:spPr>
            <a:xfrm>
              <a:off x="7740352" y="2780928"/>
              <a:ext cx="1224136" cy="720080"/>
            </a:xfrm>
            <a:prstGeom prst="wedgeRoundRectCallout">
              <a:avLst>
                <a:gd name="adj1" fmla="val -47612"/>
                <a:gd name="adj2" fmla="val 86460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772194" y="2924944"/>
              <a:ext cx="1161337" cy="3847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VŮLE-NEVŮLE K UDRŽITELNOSTI</a:t>
              </a:r>
              <a:endParaRPr lang="cs-CZ" sz="1200" dirty="0"/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7308304" y="4725144"/>
            <a:ext cx="1224136" cy="1296144"/>
            <a:chOff x="7308304" y="4725144"/>
            <a:chExt cx="1224136" cy="1296144"/>
          </a:xfrm>
          <a:solidFill>
            <a:schemeClr val="bg1"/>
          </a:solidFill>
        </p:grpSpPr>
        <p:sp>
          <p:nvSpPr>
            <p:cNvPr id="31" name="Zaoblený obdélníkový popisek 30"/>
            <p:cNvSpPr/>
            <p:nvPr/>
          </p:nvSpPr>
          <p:spPr>
            <a:xfrm>
              <a:off x="7308304" y="4725144"/>
              <a:ext cx="1224136" cy="1296144"/>
            </a:xfrm>
            <a:prstGeom prst="wedgeRoundRectCallout">
              <a:avLst>
                <a:gd name="adj1" fmla="val -72276"/>
                <a:gd name="adj2" fmla="val -44120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7380312" y="4869160"/>
              <a:ext cx="108012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LOKÁLNÍ KULTURNÍ SKUPINY A JEJICH VZTAH K PŘÍRODĚ</a:t>
              </a:r>
              <a:endParaRPr lang="cs-CZ" sz="1200" dirty="0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6300192" y="5877272"/>
            <a:ext cx="1296144" cy="792088"/>
            <a:chOff x="6372200" y="5949280"/>
            <a:chExt cx="1224136" cy="720080"/>
          </a:xfrm>
          <a:solidFill>
            <a:schemeClr val="bg1"/>
          </a:solidFill>
        </p:grpSpPr>
        <p:sp>
          <p:nvSpPr>
            <p:cNvPr id="32" name="Zaoblený obdélníkový popisek 31"/>
            <p:cNvSpPr/>
            <p:nvPr/>
          </p:nvSpPr>
          <p:spPr>
            <a:xfrm>
              <a:off x="6372200" y="5949280"/>
              <a:ext cx="1224136" cy="720080"/>
            </a:xfrm>
            <a:prstGeom prst="wedgeRoundRectCallout">
              <a:avLst>
                <a:gd name="adj1" fmla="val -98350"/>
                <a:gd name="adj2" fmla="val -56100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6508215" y="5957567"/>
              <a:ext cx="100811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ŽENA – EKOLOGICKÁ BYTOST</a:t>
              </a:r>
              <a:endParaRPr lang="cs-CZ" sz="1200" dirty="0"/>
            </a:p>
          </p:txBody>
        </p:sp>
      </p:grpSp>
      <p:grpSp>
        <p:nvGrpSpPr>
          <p:cNvPr id="53" name="Skupina 52"/>
          <p:cNvGrpSpPr/>
          <p:nvPr/>
        </p:nvGrpSpPr>
        <p:grpSpPr>
          <a:xfrm>
            <a:off x="1403648" y="5949280"/>
            <a:ext cx="1368152" cy="792088"/>
            <a:chOff x="1547664" y="6021288"/>
            <a:chExt cx="1224136" cy="720080"/>
          </a:xfrm>
          <a:solidFill>
            <a:schemeClr val="bg1"/>
          </a:solidFill>
        </p:grpSpPr>
        <p:sp>
          <p:nvSpPr>
            <p:cNvPr id="34" name="Zaoblený obdélníkový popisek 33"/>
            <p:cNvSpPr/>
            <p:nvPr/>
          </p:nvSpPr>
          <p:spPr>
            <a:xfrm>
              <a:off x="1547664" y="6021288"/>
              <a:ext cx="1224136" cy="720080"/>
            </a:xfrm>
            <a:prstGeom prst="wedgeRoundRectCallout">
              <a:avLst>
                <a:gd name="adj1" fmla="val 89099"/>
                <a:gd name="adj2" fmla="val -48912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1676520" y="6086750"/>
              <a:ext cx="100811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LESNÍ MATEŘSKÉ SKOLKY</a:t>
              </a:r>
              <a:endParaRPr lang="cs-CZ" sz="1200" dirty="0"/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179512" y="4869160"/>
            <a:ext cx="1224136" cy="720080"/>
            <a:chOff x="179512" y="4869160"/>
            <a:chExt cx="1224136" cy="720080"/>
          </a:xfrm>
          <a:solidFill>
            <a:schemeClr val="bg1"/>
          </a:solidFill>
        </p:grpSpPr>
        <p:sp>
          <p:nvSpPr>
            <p:cNvPr id="35" name="Zaoblený obdélníkový popisek 34"/>
            <p:cNvSpPr/>
            <p:nvPr/>
          </p:nvSpPr>
          <p:spPr>
            <a:xfrm>
              <a:off x="179512" y="4869160"/>
              <a:ext cx="1224136" cy="720080"/>
            </a:xfrm>
            <a:prstGeom prst="wedgeRoundRectCallout">
              <a:avLst>
                <a:gd name="adj1" fmla="val 89099"/>
                <a:gd name="adj2" fmla="val -48912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251520" y="5013176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KREATIVNÍ PRŮMYSLY</a:t>
              </a:r>
              <a:endParaRPr lang="cs-CZ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987824" y="404664"/>
            <a:ext cx="3168352" cy="237626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6444208" y="692696"/>
            <a:ext cx="1224136" cy="720080"/>
            <a:chOff x="6228184" y="620688"/>
            <a:chExt cx="1224136" cy="720080"/>
          </a:xfrm>
          <a:solidFill>
            <a:schemeClr val="bg1"/>
          </a:solidFill>
        </p:grpSpPr>
        <p:sp>
          <p:nvSpPr>
            <p:cNvPr id="6" name="Zaoblený obdélníkový popisek 5"/>
            <p:cNvSpPr/>
            <p:nvPr/>
          </p:nvSpPr>
          <p:spPr>
            <a:xfrm>
              <a:off x="6228184" y="620688"/>
              <a:ext cx="1224136" cy="720080"/>
            </a:xfrm>
            <a:prstGeom prst="wedgeRoundRectCallout">
              <a:avLst>
                <a:gd name="adj1" fmla="val -90598"/>
                <a:gd name="adj2" fmla="val -72871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300192" y="764704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ZMĚNY HODNOT</a:t>
              </a:r>
              <a:endParaRPr lang="cs-CZ" sz="1200" dirty="0"/>
            </a:p>
          </p:txBody>
        </p:sp>
      </p:grpSp>
      <p:sp>
        <p:nvSpPr>
          <p:cNvPr id="8" name="Zaoblený obdélník 7"/>
          <p:cNvSpPr/>
          <p:nvPr/>
        </p:nvSpPr>
        <p:spPr>
          <a:xfrm>
            <a:off x="251520" y="4365104"/>
            <a:ext cx="3240360" cy="237626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467544" y="3429000"/>
            <a:ext cx="1224136" cy="720080"/>
            <a:chOff x="7380312" y="1628800"/>
            <a:chExt cx="1224136" cy="720080"/>
          </a:xfrm>
          <a:solidFill>
            <a:schemeClr val="bg1"/>
          </a:solidFill>
        </p:grpSpPr>
        <p:sp>
          <p:nvSpPr>
            <p:cNvPr id="10" name="Zaoblený obdélníkový popisek 9"/>
            <p:cNvSpPr/>
            <p:nvPr/>
          </p:nvSpPr>
          <p:spPr>
            <a:xfrm>
              <a:off x="7380312" y="1628800"/>
              <a:ext cx="1224136" cy="720080"/>
            </a:xfrm>
            <a:prstGeom prst="wedgeRoundRectCallout">
              <a:avLst>
                <a:gd name="adj1" fmla="val 123629"/>
                <a:gd name="adj2" fmla="val 103232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452320" y="1772816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ZMĚNY KRAJINY</a:t>
              </a:r>
              <a:endParaRPr lang="cs-CZ" sz="1200" dirty="0"/>
            </a:p>
          </p:txBody>
        </p:sp>
      </p:grpSp>
      <p:sp>
        <p:nvSpPr>
          <p:cNvPr id="12" name="Zaoblený obdélník 11"/>
          <p:cNvSpPr/>
          <p:nvPr/>
        </p:nvSpPr>
        <p:spPr>
          <a:xfrm>
            <a:off x="5724128" y="4365104"/>
            <a:ext cx="3168352" cy="244827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4139952" y="5301208"/>
            <a:ext cx="1224136" cy="720080"/>
            <a:chOff x="1331640" y="-315416"/>
            <a:chExt cx="1224136" cy="720080"/>
          </a:xfrm>
          <a:solidFill>
            <a:schemeClr val="bg1"/>
          </a:solidFill>
        </p:grpSpPr>
        <p:sp>
          <p:nvSpPr>
            <p:cNvPr id="14" name="Zaoblený obdélníkový popisek 13"/>
            <p:cNvSpPr/>
            <p:nvPr/>
          </p:nvSpPr>
          <p:spPr>
            <a:xfrm>
              <a:off x="1331640" y="-315416"/>
              <a:ext cx="1224136" cy="720080"/>
            </a:xfrm>
            <a:prstGeom prst="wedgeRoundRectCallout">
              <a:avLst>
                <a:gd name="adj1" fmla="val 100374"/>
                <a:gd name="adj2" fmla="val -123186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403648" y="-171400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UHLÍKOVÁ STOPA</a:t>
              </a:r>
              <a:endParaRPr lang="cs-CZ" sz="1200" dirty="0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1403648" y="-465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ZMĚNY PROSTŘEDÍ</a:t>
            </a:r>
            <a:endParaRPr lang="cs-CZ" sz="28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75048" y="860198"/>
            <a:ext cx="2520280" cy="216024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1619672" y="3068960"/>
            <a:ext cx="1224136" cy="720080"/>
            <a:chOff x="0" y="2636912"/>
            <a:chExt cx="1224136" cy="720080"/>
          </a:xfrm>
          <a:solidFill>
            <a:schemeClr val="bg1"/>
          </a:solidFill>
        </p:grpSpPr>
        <p:sp>
          <p:nvSpPr>
            <p:cNvPr id="23" name="Zaoblený obdélníkový popisek 22"/>
            <p:cNvSpPr/>
            <p:nvPr/>
          </p:nvSpPr>
          <p:spPr>
            <a:xfrm>
              <a:off x="0" y="2636912"/>
              <a:ext cx="1224136" cy="720080"/>
            </a:xfrm>
            <a:prstGeom prst="wedgeRoundRectCallout">
              <a:avLst>
                <a:gd name="adj1" fmla="val -97645"/>
                <a:gd name="adj2" fmla="val -82455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72008" y="2780928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UDRŽITELNÝ ROZVOJ</a:t>
              </a:r>
              <a:endParaRPr lang="cs-CZ" sz="1200" dirty="0"/>
            </a:p>
          </p:txBody>
        </p:sp>
      </p:grpSp>
      <p:sp>
        <p:nvSpPr>
          <p:cNvPr id="25" name="Zaoblený obdélník 24"/>
          <p:cNvSpPr/>
          <p:nvPr/>
        </p:nvSpPr>
        <p:spPr>
          <a:xfrm>
            <a:off x="3239344" y="860198"/>
            <a:ext cx="2520280" cy="216024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6" name="Skupina 25"/>
          <p:cNvGrpSpPr/>
          <p:nvPr/>
        </p:nvGrpSpPr>
        <p:grpSpPr>
          <a:xfrm>
            <a:off x="2951312" y="3092446"/>
            <a:ext cx="1224136" cy="720080"/>
            <a:chOff x="2555776" y="0"/>
            <a:chExt cx="1224136" cy="720080"/>
          </a:xfrm>
          <a:solidFill>
            <a:schemeClr val="bg1"/>
          </a:solidFill>
        </p:grpSpPr>
        <p:sp>
          <p:nvSpPr>
            <p:cNvPr id="27" name="Zaoblený obdélníkový popisek 26"/>
            <p:cNvSpPr/>
            <p:nvPr/>
          </p:nvSpPr>
          <p:spPr>
            <a:xfrm>
              <a:off x="2555776" y="0"/>
              <a:ext cx="1224136" cy="720080"/>
            </a:xfrm>
            <a:prstGeom prst="wedgeRoundRectCallout">
              <a:avLst>
                <a:gd name="adj1" fmla="val 97556"/>
                <a:gd name="adj2" fmla="val -104019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27784" y="116632"/>
              <a:ext cx="10801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ROZVOJ VENKOVA</a:t>
              </a:r>
              <a:endParaRPr lang="cs-CZ" sz="1200" dirty="0"/>
            </a:p>
          </p:txBody>
        </p:sp>
      </p:grpSp>
      <p:sp>
        <p:nvSpPr>
          <p:cNvPr id="29" name="Zaoblený obdélník 28"/>
          <p:cNvSpPr/>
          <p:nvPr/>
        </p:nvSpPr>
        <p:spPr>
          <a:xfrm>
            <a:off x="5903640" y="860198"/>
            <a:ext cx="2376264" cy="216024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5759624" y="3092446"/>
            <a:ext cx="1512168" cy="768602"/>
            <a:chOff x="251520" y="1700808"/>
            <a:chExt cx="1224136" cy="720080"/>
          </a:xfrm>
          <a:solidFill>
            <a:schemeClr val="bg1"/>
          </a:solidFill>
        </p:grpSpPr>
        <p:sp>
          <p:nvSpPr>
            <p:cNvPr id="31" name="Zaoblený obdélníkový popisek 30"/>
            <p:cNvSpPr/>
            <p:nvPr/>
          </p:nvSpPr>
          <p:spPr>
            <a:xfrm>
              <a:off x="251520" y="1700808"/>
              <a:ext cx="1224136" cy="720080"/>
            </a:xfrm>
            <a:prstGeom prst="wedgeRoundRectCallout">
              <a:avLst>
                <a:gd name="adj1" fmla="val 84065"/>
                <a:gd name="adj2" fmla="val -96710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309812" y="1768269"/>
              <a:ext cx="1107552" cy="6055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ENVIRONMEN-TÁLNÍ SPOLEČNOST</a:t>
              </a:r>
              <a:endParaRPr lang="cs-CZ" sz="1200" dirty="0"/>
            </a:p>
          </p:txBody>
        </p:sp>
      </p:grpSp>
      <p:sp>
        <p:nvSpPr>
          <p:cNvPr id="33" name="Zaoblený obdélník 32"/>
          <p:cNvSpPr/>
          <p:nvPr/>
        </p:nvSpPr>
        <p:spPr>
          <a:xfrm>
            <a:off x="179512" y="4509120"/>
            <a:ext cx="2376264" cy="216024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4" name="Skupina 33"/>
          <p:cNvGrpSpPr/>
          <p:nvPr/>
        </p:nvGrpSpPr>
        <p:grpSpPr>
          <a:xfrm>
            <a:off x="0" y="3573016"/>
            <a:ext cx="1403648" cy="864096"/>
            <a:chOff x="7740355" y="2780928"/>
            <a:chExt cx="1224136" cy="720080"/>
          </a:xfrm>
          <a:solidFill>
            <a:schemeClr val="bg1"/>
          </a:solidFill>
        </p:grpSpPr>
        <p:sp>
          <p:nvSpPr>
            <p:cNvPr id="35" name="Zaoblený obdélníkový popisek 34"/>
            <p:cNvSpPr/>
            <p:nvPr/>
          </p:nvSpPr>
          <p:spPr>
            <a:xfrm>
              <a:off x="7740355" y="2780928"/>
              <a:ext cx="1224136" cy="720080"/>
            </a:xfrm>
            <a:prstGeom prst="wedgeRoundRectCallout">
              <a:avLst>
                <a:gd name="adj1" fmla="val 53792"/>
                <a:gd name="adj2" fmla="val 84463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7772194" y="2924944"/>
              <a:ext cx="1161337" cy="3847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VŮLE-NEVŮLE K UDRŽITELNOSTI</a:t>
              </a:r>
              <a:endParaRPr lang="cs-CZ" sz="1200" dirty="0"/>
            </a:p>
          </p:txBody>
        </p:sp>
      </p:grpSp>
      <p:sp>
        <p:nvSpPr>
          <p:cNvPr id="37" name="Zaoblený obdélník 36"/>
          <p:cNvSpPr/>
          <p:nvPr/>
        </p:nvSpPr>
        <p:spPr>
          <a:xfrm>
            <a:off x="2699792" y="4509120"/>
            <a:ext cx="2664296" cy="216024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8" name="Skupina 37"/>
          <p:cNvGrpSpPr/>
          <p:nvPr/>
        </p:nvGrpSpPr>
        <p:grpSpPr>
          <a:xfrm>
            <a:off x="4355976" y="3284984"/>
            <a:ext cx="1224136" cy="1296144"/>
            <a:chOff x="7308304" y="4725144"/>
            <a:chExt cx="1224136" cy="1296144"/>
          </a:xfrm>
          <a:solidFill>
            <a:schemeClr val="bg1"/>
          </a:solidFill>
        </p:grpSpPr>
        <p:sp>
          <p:nvSpPr>
            <p:cNvPr id="39" name="Zaoblený obdélníkový popisek 38"/>
            <p:cNvSpPr/>
            <p:nvPr/>
          </p:nvSpPr>
          <p:spPr>
            <a:xfrm>
              <a:off x="7308304" y="4725144"/>
              <a:ext cx="1224136" cy="1296144"/>
            </a:xfrm>
            <a:prstGeom prst="wedgeRoundRectCallout">
              <a:avLst>
                <a:gd name="adj1" fmla="val -104692"/>
                <a:gd name="adj2" fmla="val 84330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380312" y="4869160"/>
              <a:ext cx="108012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LOKÁLNÍ KULTURNÍ SKUPINY A JEJICH VZTAH K PŘÍRODĚ</a:t>
              </a:r>
              <a:endParaRPr lang="cs-CZ" sz="1200" dirty="0"/>
            </a:p>
          </p:txBody>
        </p:sp>
      </p:grpSp>
      <p:sp>
        <p:nvSpPr>
          <p:cNvPr id="41" name="Zaoblený obdélník 40"/>
          <p:cNvSpPr/>
          <p:nvPr/>
        </p:nvSpPr>
        <p:spPr>
          <a:xfrm>
            <a:off x="5580112" y="4581128"/>
            <a:ext cx="2664296" cy="2088232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2" name="Skupina 41"/>
          <p:cNvGrpSpPr/>
          <p:nvPr/>
        </p:nvGrpSpPr>
        <p:grpSpPr>
          <a:xfrm>
            <a:off x="7596336" y="3717032"/>
            <a:ext cx="1296144" cy="792088"/>
            <a:chOff x="6372200" y="5949280"/>
            <a:chExt cx="1224136" cy="720080"/>
          </a:xfrm>
          <a:solidFill>
            <a:schemeClr val="bg1"/>
          </a:solidFill>
        </p:grpSpPr>
        <p:sp>
          <p:nvSpPr>
            <p:cNvPr id="43" name="Zaoblený obdélníkový popisek 42"/>
            <p:cNvSpPr/>
            <p:nvPr/>
          </p:nvSpPr>
          <p:spPr>
            <a:xfrm>
              <a:off x="6372200" y="5949280"/>
              <a:ext cx="1224136" cy="720080"/>
            </a:xfrm>
            <a:prstGeom prst="wedgeRoundRectCallout">
              <a:avLst>
                <a:gd name="adj1" fmla="val -69066"/>
                <a:gd name="adj2" fmla="val 81123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6508215" y="5957567"/>
              <a:ext cx="100811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ŽENA – EKOLOGICKÁ BYTOST</a:t>
              </a:r>
              <a:endParaRPr lang="cs-CZ" sz="1200" dirty="0"/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1403648" y="-9939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(Změny ) STRATEGIE</a:t>
            </a:r>
            <a:r>
              <a:rPr lang="cs-CZ" sz="2800" b="1" dirty="0" smtClean="0"/>
              <a:t> </a:t>
            </a:r>
            <a:r>
              <a:rPr lang="cs-CZ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ADAPTACE</a:t>
            </a:r>
            <a:endParaRPr lang="cs-CZ" sz="28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  <p:bldP spid="33" grpId="0" animBg="1"/>
      <p:bldP spid="3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OECD (2004)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021288"/>
          </a:xfrm>
        </p:spPr>
        <p:txBody>
          <a:bodyPr>
            <a:noAutofit/>
          </a:bodyPr>
          <a:lstStyle/>
          <a:p>
            <a:pPr lvl="0"/>
            <a:r>
              <a:rPr lang="cs-CZ" sz="2400" dirty="0" err="1" smtClean="0">
                <a:solidFill>
                  <a:srgbClr val="00B050"/>
                </a:solidFill>
              </a:rPr>
              <a:t>Climate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change</a:t>
            </a:r>
            <a:r>
              <a:rPr lang="cs-CZ" sz="2400" dirty="0" smtClean="0">
                <a:solidFill>
                  <a:srgbClr val="00B050"/>
                </a:solidFill>
              </a:rPr>
              <a:t>  – CO2 </a:t>
            </a:r>
            <a:r>
              <a:rPr lang="cs-CZ" sz="2400" dirty="0" err="1" smtClean="0">
                <a:solidFill>
                  <a:srgbClr val="00B050"/>
                </a:solidFill>
              </a:rPr>
              <a:t>and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greenhouse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gas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emission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intensities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</a:p>
          <a:p>
            <a:pPr lvl="0"/>
            <a:r>
              <a:rPr lang="cs-CZ" sz="2400" dirty="0" smtClean="0">
                <a:solidFill>
                  <a:srgbClr val="00B050"/>
                </a:solidFill>
              </a:rPr>
              <a:t>Ozone </a:t>
            </a:r>
            <a:r>
              <a:rPr lang="cs-CZ" sz="2400" dirty="0" err="1" smtClean="0">
                <a:solidFill>
                  <a:srgbClr val="00B050"/>
                </a:solidFill>
              </a:rPr>
              <a:t>layer</a:t>
            </a:r>
            <a:r>
              <a:rPr lang="cs-CZ" sz="2400" dirty="0" smtClean="0">
                <a:solidFill>
                  <a:srgbClr val="00B050"/>
                </a:solidFill>
              </a:rPr>
              <a:t> - ozone </a:t>
            </a:r>
            <a:r>
              <a:rPr lang="cs-CZ" sz="2400" dirty="0" err="1" smtClean="0">
                <a:solidFill>
                  <a:srgbClr val="00B050"/>
                </a:solidFill>
              </a:rPr>
              <a:t>depleting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substances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</a:p>
          <a:p>
            <a:pPr lvl="0"/>
            <a:r>
              <a:rPr lang="cs-CZ" sz="2400" dirty="0" err="1" smtClean="0">
                <a:solidFill>
                  <a:srgbClr val="00B050"/>
                </a:solidFill>
              </a:rPr>
              <a:t>Air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quality</a:t>
            </a:r>
            <a:r>
              <a:rPr lang="cs-CZ" sz="2400" dirty="0" smtClean="0">
                <a:solidFill>
                  <a:srgbClr val="00B050"/>
                </a:solidFill>
              </a:rPr>
              <a:t> 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SOx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NOx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emission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intensities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Waste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generation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municipal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waste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generation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intensities</a:t>
            </a:r>
            <a:endParaRPr lang="cs-CZ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Freshwater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quality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waste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water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treatment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connection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rates</a:t>
            </a:r>
            <a:endParaRPr lang="cs-CZ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cs-CZ" sz="2400" dirty="0" err="1" smtClean="0">
                <a:solidFill>
                  <a:srgbClr val="0070C0"/>
                </a:solidFill>
              </a:rPr>
              <a:t>Freshwater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resources</a:t>
            </a:r>
            <a:r>
              <a:rPr lang="cs-CZ" sz="2400" dirty="0" smtClean="0">
                <a:solidFill>
                  <a:srgbClr val="0070C0"/>
                </a:solidFill>
              </a:rPr>
              <a:t>  – intensity </a:t>
            </a:r>
            <a:r>
              <a:rPr lang="cs-CZ" sz="2400" dirty="0" err="1" smtClean="0">
                <a:solidFill>
                  <a:srgbClr val="0070C0"/>
                </a:solidFill>
              </a:rPr>
              <a:t>of</a:t>
            </a:r>
            <a:r>
              <a:rPr lang="cs-CZ" sz="2400" dirty="0" smtClean="0">
                <a:solidFill>
                  <a:srgbClr val="0070C0"/>
                </a:solidFill>
              </a:rPr>
              <a:t> use </a:t>
            </a:r>
            <a:r>
              <a:rPr lang="cs-CZ" sz="2400" dirty="0" err="1" smtClean="0">
                <a:solidFill>
                  <a:srgbClr val="0070C0"/>
                </a:solidFill>
              </a:rPr>
              <a:t>of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water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resources</a:t>
            </a:r>
            <a:endParaRPr lang="cs-CZ" sz="2400" dirty="0" smtClean="0">
              <a:solidFill>
                <a:srgbClr val="0070C0"/>
              </a:solidFill>
            </a:endParaRPr>
          </a:p>
          <a:p>
            <a:pPr lvl="0"/>
            <a:r>
              <a:rPr lang="cs-CZ" sz="2400" dirty="0" err="1" smtClean="0">
                <a:solidFill>
                  <a:srgbClr val="0070C0"/>
                </a:solidFill>
              </a:rPr>
              <a:t>Forest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resources</a:t>
            </a:r>
            <a:r>
              <a:rPr lang="cs-CZ" sz="2400" dirty="0" smtClean="0">
                <a:solidFill>
                  <a:srgbClr val="0070C0"/>
                </a:solidFill>
              </a:rPr>
              <a:t>  – intensity </a:t>
            </a:r>
            <a:r>
              <a:rPr lang="cs-CZ" sz="2400" dirty="0" err="1" smtClean="0">
                <a:solidFill>
                  <a:srgbClr val="0070C0"/>
                </a:solidFill>
              </a:rPr>
              <a:t>of</a:t>
            </a:r>
            <a:r>
              <a:rPr lang="cs-CZ" sz="2400" dirty="0" smtClean="0">
                <a:solidFill>
                  <a:srgbClr val="0070C0"/>
                </a:solidFill>
              </a:rPr>
              <a:t> use </a:t>
            </a:r>
            <a:r>
              <a:rPr lang="cs-CZ" sz="2400" dirty="0" err="1" smtClean="0">
                <a:solidFill>
                  <a:srgbClr val="0070C0"/>
                </a:solidFill>
              </a:rPr>
              <a:t>of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forest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resources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cs-CZ" sz="2400" dirty="0" err="1" smtClean="0">
                <a:solidFill>
                  <a:srgbClr val="0070C0"/>
                </a:solidFill>
              </a:rPr>
              <a:t>Fish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resources</a:t>
            </a:r>
            <a:r>
              <a:rPr lang="cs-CZ" sz="2400" dirty="0" smtClean="0">
                <a:solidFill>
                  <a:srgbClr val="0070C0"/>
                </a:solidFill>
              </a:rPr>
              <a:t> – intensity </a:t>
            </a:r>
            <a:r>
              <a:rPr lang="cs-CZ" sz="2400" dirty="0" err="1" smtClean="0">
                <a:solidFill>
                  <a:srgbClr val="0070C0"/>
                </a:solidFill>
              </a:rPr>
              <a:t>of</a:t>
            </a:r>
            <a:r>
              <a:rPr lang="cs-CZ" sz="2400" dirty="0" smtClean="0">
                <a:solidFill>
                  <a:srgbClr val="0070C0"/>
                </a:solidFill>
              </a:rPr>
              <a:t> use </a:t>
            </a:r>
            <a:r>
              <a:rPr lang="cs-CZ" sz="2400" dirty="0" err="1" smtClean="0">
                <a:solidFill>
                  <a:srgbClr val="0070C0"/>
                </a:solidFill>
              </a:rPr>
              <a:t>of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fish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resources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cs-CZ" sz="2400" dirty="0" err="1" smtClean="0">
                <a:solidFill>
                  <a:srgbClr val="0070C0"/>
                </a:solidFill>
              </a:rPr>
              <a:t>Energy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resources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– intensity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use</a:t>
            </a:r>
          </a:p>
          <a:p>
            <a:pPr lvl="0"/>
            <a:r>
              <a:rPr lang="cs-CZ" sz="2400" dirty="0" err="1" smtClean="0">
                <a:solidFill>
                  <a:srgbClr val="0070C0"/>
                </a:solidFill>
              </a:rPr>
              <a:t>Biodiversity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 – </a:t>
            </a:r>
            <a:r>
              <a:rPr lang="cs-CZ" sz="2400" dirty="0" err="1" smtClean="0">
                <a:solidFill>
                  <a:srgbClr val="00B050"/>
                </a:solidFill>
              </a:rPr>
              <a:t>threatened</a:t>
            </a:r>
            <a:r>
              <a:rPr lang="cs-CZ" sz="2400" dirty="0" smtClean="0">
                <a:solidFill>
                  <a:srgbClr val="00B050"/>
                </a:solidFill>
              </a:rPr>
              <a:t> species</a:t>
            </a:r>
          </a:p>
          <a:p>
            <a:pPr lvl="0"/>
            <a:endParaRPr lang="cs-CZ" sz="2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sz="2000" dirty="0" smtClean="0"/>
              <a:t>Jak přispívají ke </a:t>
            </a:r>
            <a:r>
              <a:rPr lang="cs-CZ" sz="2000" dirty="0" smtClean="0">
                <a:solidFill>
                  <a:srgbClr val="00B050"/>
                </a:solidFill>
              </a:rPr>
              <a:t>kvalitě prostředí</a:t>
            </a:r>
            <a:r>
              <a:rPr lang="cs-CZ" sz="2000" dirty="0" smtClean="0"/>
              <a:t>, </a:t>
            </a:r>
            <a:r>
              <a:rPr lang="cs-CZ" sz="2000" dirty="0" smtClean="0">
                <a:solidFill>
                  <a:srgbClr val="0070C0"/>
                </a:solidFill>
              </a:rPr>
              <a:t>kvalitě zdrojů,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nakládání s odpady</a:t>
            </a:r>
            <a:r>
              <a:rPr lang="cs-CZ" sz="2000" dirty="0" smtClean="0"/>
              <a:t> </a:t>
            </a:r>
          </a:p>
          <a:p>
            <a:pPr lvl="0">
              <a:buNone/>
            </a:pPr>
            <a:endParaRPr lang="cs-CZ" sz="24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cs-CZ" sz="2900" dirty="0"/>
              <a:t>Případ kulturní ekologie</a:t>
            </a:r>
            <a:endParaRPr lang="en-US" sz="29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229600" cy="49101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800" i="1" dirty="0"/>
              <a:t>Zakladatelská teze:</a:t>
            </a:r>
            <a:r>
              <a:rPr lang="cs-CZ" sz="2800" dirty="0"/>
              <a:t> Existuje nepopiratelný vliv přírodního prostředí </a:t>
            </a:r>
            <a:r>
              <a:rPr lang="en-US" sz="2800" dirty="0" smtClean="0"/>
              <a:t> </a:t>
            </a:r>
            <a:r>
              <a:rPr lang="cs-CZ" sz="2800" dirty="0" smtClean="0"/>
              <a:t>na </a:t>
            </a:r>
            <a:r>
              <a:rPr lang="cs-CZ" sz="2800" dirty="0"/>
              <a:t>sociální organizaci a instituce společnosti, změna přírodního prostředí se projevuje na všech úrovních organizace společnosti. </a:t>
            </a:r>
            <a:r>
              <a:rPr lang="en-US" sz="28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 (</a:t>
            </a:r>
            <a:r>
              <a:rPr lang="cs-CZ" sz="2800" dirty="0" smtClean="0"/>
              <a:t>J</a:t>
            </a:r>
            <a:r>
              <a:rPr lang="cs-CZ" sz="2800" dirty="0"/>
              <a:t>. Steward, </a:t>
            </a:r>
            <a:r>
              <a:rPr lang="cs-CZ" sz="2800" dirty="0" smtClean="0"/>
              <a:t>1955</a:t>
            </a:r>
            <a:r>
              <a:rPr lang="en-US" sz="28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i="1" dirty="0"/>
              <a:t>Ekologická teze:</a:t>
            </a:r>
            <a:r>
              <a:rPr lang="cs-CZ" sz="2800" dirty="0"/>
              <a:t> </a:t>
            </a:r>
            <a:r>
              <a:rPr lang="cs-CZ" sz="2800" dirty="0" smtClean="0"/>
              <a:t>K</a:t>
            </a:r>
            <a:r>
              <a:rPr lang="en-US" sz="2800" dirty="0" err="1" smtClean="0"/>
              <a:t>ultu</a:t>
            </a:r>
            <a:r>
              <a:rPr lang="cs-CZ" sz="2800" dirty="0" err="1" smtClean="0"/>
              <a:t>rní</a:t>
            </a:r>
            <a:r>
              <a:rPr lang="cs-CZ" sz="2800" dirty="0" smtClean="0"/>
              <a:t> ekologie  </a:t>
            </a:r>
            <a:r>
              <a:rPr lang="cs-CZ" sz="2800" dirty="0"/>
              <a:t>se zabývá vztahem člověka k prostředí adaptačním mechanismem </a:t>
            </a:r>
            <a:r>
              <a:rPr lang="cs-CZ" sz="2800" dirty="0" smtClean="0"/>
              <a:t>kultury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i="1" dirty="0"/>
              <a:t>Environmentální teze:</a:t>
            </a:r>
            <a:r>
              <a:rPr lang="cs-CZ" sz="2800" dirty="0"/>
              <a:t> </a:t>
            </a:r>
            <a:r>
              <a:rPr lang="cs-CZ" sz="2800" dirty="0" smtClean="0"/>
              <a:t>Kulturní ekologie  </a:t>
            </a:r>
            <a:r>
              <a:rPr lang="cs-CZ" sz="2800" dirty="0"/>
              <a:t>se zabývá – </a:t>
            </a:r>
            <a:r>
              <a:rPr lang="cs-CZ" sz="2800" dirty="0" smtClean="0"/>
              <a:t>a zároveň je </a:t>
            </a:r>
            <a:r>
              <a:rPr lang="cs-CZ" sz="2800" dirty="0" smtClean="0"/>
              <a:t>-  reakcí -  </a:t>
            </a:r>
            <a:r>
              <a:rPr lang="cs-CZ" sz="2800" dirty="0"/>
              <a:t>na globální ekologickou krizi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Pravoúhlá spojovací čára 29"/>
          <p:cNvCxnSpPr/>
          <p:nvPr/>
        </p:nvCxnSpPr>
        <p:spPr>
          <a:xfrm rot="16200000" flipV="1">
            <a:off x="4355976" y="1916832"/>
            <a:ext cx="3384376" cy="936104"/>
          </a:xfrm>
          <a:prstGeom prst="bentConnector3">
            <a:avLst>
              <a:gd name="adj1" fmla="val 53823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aoblený obdélník 1"/>
          <p:cNvSpPr/>
          <p:nvPr/>
        </p:nvSpPr>
        <p:spPr>
          <a:xfrm>
            <a:off x="3059832" y="404664"/>
            <a:ext cx="2232248" cy="148478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6804248" y="692696"/>
            <a:ext cx="1006512" cy="537217"/>
            <a:chOff x="7380312" y="1628800"/>
            <a:chExt cx="1224136" cy="720080"/>
          </a:xfrm>
          <a:solidFill>
            <a:schemeClr val="bg1"/>
          </a:solidFill>
        </p:grpSpPr>
        <p:sp>
          <p:nvSpPr>
            <p:cNvPr id="4" name="Zaoblený obdélníkový popisek 3"/>
            <p:cNvSpPr/>
            <p:nvPr/>
          </p:nvSpPr>
          <p:spPr>
            <a:xfrm>
              <a:off x="7380312" y="1628800"/>
              <a:ext cx="1224136" cy="720080"/>
            </a:xfrm>
            <a:prstGeom prst="wedgeRoundRectCallout">
              <a:avLst>
                <a:gd name="adj1" fmla="val -214909"/>
                <a:gd name="adj2" fmla="val -79824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467889" y="1821838"/>
              <a:ext cx="1080120" cy="3712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ZMĚNY</a:t>
              </a:r>
              <a:endParaRPr lang="cs-CZ" sz="1200" dirty="0"/>
            </a:p>
          </p:txBody>
        </p:sp>
      </p:grpSp>
      <p:sp>
        <p:nvSpPr>
          <p:cNvPr id="6" name="Zaoblený obdélník 5"/>
          <p:cNvSpPr/>
          <p:nvPr/>
        </p:nvSpPr>
        <p:spPr>
          <a:xfrm>
            <a:off x="3059832" y="2060848"/>
            <a:ext cx="2232248" cy="15121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6876256" y="2492896"/>
            <a:ext cx="1080120" cy="576063"/>
            <a:chOff x="7417407" y="1748815"/>
            <a:chExt cx="1224136" cy="720080"/>
          </a:xfrm>
          <a:solidFill>
            <a:schemeClr val="bg1"/>
          </a:solidFill>
        </p:grpSpPr>
        <p:sp>
          <p:nvSpPr>
            <p:cNvPr id="8" name="Zaoblený obdélníkový popisek 7"/>
            <p:cNvSpPr/>
            <p:nvPr/>
          </p:nvSpPr>
          <p:spPr>
            <a:xfrm>
              <a:off x="7417407" y="1748815"/>
              <a:ext cx="1224136" cy="720080"/>
            </a:xfrm>
            <a:prstGeom prst="wedgeRoundRectCallout">
              <a:avLst>
                <a:gd name="adj1" fmla="val -210789"/>
                <a:gd name="adj2" fmla="val -98257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7454502" y="1808820"/>
              <a:ext cx="114170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STRATEGIE ADAPTACE</a:t>
              </a:r>
            </a:p>
          </p:txBody>
        </p:sp>
      </p:grpSp>
      <p:sp>
        <p:nvSpPr>
          <p:cNvPr id="10" name="Zaoblený obdélník 9"/>
          <p:cNvSpPr/>
          <p:nvPr/>
        </p:nvSpPr>
        <p:spPr>
          <a:xfrm>
            <a:off x="467544" y="5013176"/>
            <a:ext cx="2232248" cy="15121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179512" y="4005063"/>
            <a:ext cx="1760251" cy="432048"/>
            <a:chOff x="7755910" y="308653"/>
            <a:chExt cx="1020375" cy="360040"/>
          </a:xfrm>
          <a:solidFill>
            <a:schemeClr val="bg1"/>
          </a:solidFill>
        </p:grpSpPr>
        <p:sp>
          <p:nvSpPr>
            <p:cNvPr id="12" name="Zaoblený obdélníkový popisek 11"/>
            <p:cNvSpPr/>
            <p:nvPr/>
          </p:nvSpPr>
          <p:spPr>
            <a:xfrm>
              <a:off x="7755910" y="308653"/>
              <a:ext cx="1020375" cy="360040"/>
            </a:xfrm>
            <a:prstGeom prst="wedgeRoundRectCallout">
              <a:avLst>
                <a:gd name="adj1" fmla="val 25014"/>
                <a:gd name="adj2" fmla="val 209954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7797653" y="368660"/>
              <a:ext cx="918309" cy="2308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PŘÍRODNÍ PROSTŘEDÍ</a:t>
              </a:r>
              <a:endParaRPr lang="cs-CZ" sz="1200" dirty="0"/>
            </a:p>
          </p:txBody>
        </p:sp>
      </p:grpSp>
      <p:sp>
        <p:nvSpPr>
          <p:cNvPr id="14" name="Zaoblený obdélník 13"/>
          <p:cNvSpPr/>
          <p:nvPr/>
        </p:nvSpPr>
        <p:spPr>
          <a:xfrm>
            <a:off x="5940152" y="5157192"/>
            <a:ext cx="2232248" cy="151216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8" name="Skupina 17"/>
          <p:cNvGrpSpPr/>
          <p:nvPr/>
        </p:nvGrpSpPr>
        <p:grpSpPr>
          <a:xfrm>
            <a:off x="6588224" y="4234946"/>
            <a:ext cx="1760251" cy="634214"/>
            <a:chOff x="7755910" y="308653"/>
            <a:chExt cx="1020375" cy="360040"/>
          </a:xfrm>
          <a:solidFill>
            <a:schemeClr val="bg1"/>
          </a:solidFill>
        </p:grpSpPr>
        <p:sp>
          <p:nvSpPr>
            <p:cNvPr id="19" name="Zaoblený obdélníkový popisek 18"/>
            <p:cNvSpPr/>
            <p:nvPr/>
          </p:nvSpPr>
          <p:spPr>
            <a:xfrm>
              <a:off x="7755910" y="308653"/>
              <a:ext cx="1020375" cy="360040"/>
            </a:xfrm>
            <a:prstGeom prst="wedgeRoundRectCallout">
              <a:avLst>
                <a:gd name="adj1" fmla="val 33345"/>
                <a:gd name="adj2" fmla="val 124263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797651" y="341664"/>
              <a:ext cx="918309" cy="2620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SOCIÁLNĚ-KULTURNÍ PROSTŘEDÍ</a:t>
              </a:r>
              <a:endParaRPr lang="cs-CZ" sz="1200" dirty="0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2195736" y="3356992"/>
            <a:ext cx="1296144" cy="1141096"/>
            <a:chOff x="2195736" y="3356992"/>
            <a:chExt cx="1296144" cy="1141096"/>
          </a:xfrm>
        </p:grpSpPr>
        <p:sp>
          <p:nvSpPr>
            <p:cNvPr id="15" name="Zaoblený obdélník 14"/>
            <p:cNvSpPr/>
            <p:nvPr/>
          </p:nvSpPr>
          <p:spPr>
            <a:xfrm>
              <a:off x="2195736" y="3356992"/>
              <a:ext cx="1296144" cy="1080120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195736" y="4221089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EKONOMICKÁ</a:t>
              </a:r>
              <a:endParaRPr lang="cs-CZ" sz="1200" dirty="0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3563888" y="3356992"/>
            <a:ext cx="1296144" cy="1141095"/>
            <a:chOff x="3635896" y="4581128"/>
            <a:chExt cx="1296144" cy="1141095"/>
          </a:xfrm>
        </p:grpSpPr>
        <p:sp>
          <p:nvSpPr>
            <p:cNvPr id="16" name="Zaoblený obdélník 15"/>
            <p:cNvSpPr/>
            <p:nvPr/>
          </p:nvSpPr>
          <p:spPr>
            <a:xfrm>
              <a:off x="3635896" y="4581128"/>
              <a:ext cx="1296144" cy="1080120"/>
            </a:xfrm>
            <a:prstGeom prst="roundRect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3707904" y="544522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SOCIÁLNÍ</a:t>
              </a:r>
              <a:endParaRPr lang="cs-CZ" sz="1200" dirty="0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932040" y="3356992"/>
            <a:ext cx="1296144" cy="1141095"/>
            <a:chOff x="3923928" y="4941168"/>
            <a:chExt cx="1296144" cy="1141095"/>
          </a:xfrm>
        </p:grpSpPr>
        <p:sp>
          <p:nvSpPr>
            <p:cNvPr id="17" name="Zaoblený obdélník 16"/>
            <p:cNvSpPr/>
            <p:nvPr/>
          </p:nvSpPr>
          <p:spPr>
            <a:xfrm>
              <a:off x="3923928" y="4941168"/>
              <a:ext cx="1296144" cy="1080120"/>
            </a:xfrm>
            <a:prstGeom prst="roundRect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995936" y="5805264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chemeClr val="bg1"/>
                  </a:solidFill>
                </a:rPr>
                <a:t>ETICKÁ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Pravoúhlá spojovací čára 25"/>
          <p:cNvCxnSpPr/>
          <p:nvPr/>
        </p:nvCxnSpPr>
        <p:spPr>
          <a:xfrm rot="5400000" flipH="1" flipV="1">
            <a:off x="683568" y="1844824"/>
            <a:ext cx="3240360" cy="792088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Šipka nahoru 28"/>
          <p:cNvSpPr/>
          <p:nvPr/>
        </p:nvSpPr>
        <p:spPr>
          <a:xfrm>
            <a:off x="3995936" y="1340768"/>
            <a:ext cx="288032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lů 30"/>
          <p:cNvSpPr/>
          <p:nvPr/>
        </p:nvSpPr>
        <p:spPr>
          <a:xfrm rot="2371724">
            <a:off x="3118322" y="2671063"/>
            <a:ext cx="238501" cy="2884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lů 31"/>
          <p:cNvSpPr/>
          <p:nvPr/>
        </p:nvSpPr>
        <p:spPr>
          <a:xfrm rot="19144301">
            <a:off x="5016784" y="2562097"/>
            <a:ext cx="262674" cy="308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Ideální indikátor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Přitahuje pozornost publika (atraktivní, dostupný z hlediska dat)</a:t>
            </a:r>
            <a:endParaRPr lang="en-US" i="1" dirty="0" smtClean="0"/>
          </a:p>
          <a:p>
            <a:pPr>
              <a:buNone/>
            </a:pPr>
            <a:endParaRPr lang="cs-CZ" dirty="0" smtClean="0"/>
          </a:p>
          <a:p>
            <a:r>
              <a:rPr lang="cs-CZ" i="1" dirty="0" smtClean="0"/>
              <a:t>Snadno se dá interpretovat (</a:t>
            </a:r>
            <a:r>
              <a:rPr lang="cs-CZ" i="1" dirty="0" smtClean="0"/>
              <a:t>statisticky </a:t>
            </a:r>
            <a:r>
              <a:rPr lang="cs-CZ" i="1" dirty="0" smtClean="0"/>
              <a:t>podložený, vědecky konstruovaný)</a:t>
            </a:r>
            <a:endParaRPr lang="en-US" i="1" dirty="0" smtClean="0"/>
          </a:p>
          <a:p>
            <a:endParaRPr lang="cs-CZ" dirty="0" smtClean="0"/>
          </a:p>
          <a:p>
            <a:r>
              <a:rPr lang="cs-CZ" i="1" dirty="0" smtClean="0"/>
              <a:t>Vyzývá k akci  (klade otázky, ukazuje vývoj, navazuje  na hodnoty)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295</TotalTime>
  <Words>371</Words>
  <Application>Microsoft Office PowerPoint</Application>
  <PresentationFormat>Předvádění na obrazovce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Původ</vt:lpstr>
      <vt:lpstr>Cesta</vt:lpstr>
      <vt:lpstr>1_Cesta</vt:lpstr>
      <vt:lpstr>2_Cesta</vt:lpstr>
      <vt:lpstr>Motiv sady Office</vt:lpstr>
      <vt:lpstr>Naše společná přítomnost </vt:lpstr>
      <vt:lpstr>Naše společná přítomnost</vt:lpstr>
      <vt:lpstr>Snímek 3</vt:lpstr>
      <vt:lpstr>Snímek 4</vt:lpstr>
      <vt:lpstr>Snímek 5</vt:lpstr>
      <vt:lpstr>OECD (2004)</vt:lpstr>
      <vt:lpstr>Případ kulturní ekologie</vt:lpstr>
      <vt:lpstr>Snímek 8</vt:lpstr>
      <vt:lpstr>Ideální indikátor</vt:lpstr>
      <vt:lpstr>Reference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Valued eMachines Customer</cp:lastModifiedBy>
  <cp:revision>41</cp:revision>
  <dcterms:created xsi:type="dcterms:W3CDTF">2012-03-14T12:51:19Z</dcterms:created>
  <dcterms:modified xsi:type="dcterms:W3CDTF">2012-03-22T04:52:01Z</dcterms:modified>
</cp:coreProperties>
</file>